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88" r:id="rId3"/>
    <p:sldId id="261" r:id="rId4"/>
    <p:sldId id="271" r:id="rId5"/>
    <p:sldId id="282" r:id="rId6"/>
    <p:sldId id="283" r:id="rId7"/>
    <p:sldId id="290" r:id="rId8"/>
    <p:sldId id="284" r:id="rId9"/>
    <p:sldId id="289" r:id="rId10"/>
    <p:sldId id="262" r:id="rId11"/>
    <p:sldId id="273" r:id="rId12"/>
    <p:sldId id="292" r:id="rId13"/>
    <p:sldId id="285" r:id="rId14"/>
    <p:sldId id="286" r:id="rId15"/>
    <p:sldId id="291" r:id="rId16"/>
    <p:sldId id="287" r:id="rId17"/>
    <p:sldId id="293" r:id="rId18"/>
    <p:sldId id="264" r:id="rId19"/>
    <p:sldId id="267" r:id="rId20"/>
    <p:sldId id="280" r:id="rId21"/>
    <p:sldId id="277" r:id="rId22"/>
    <p:sldId id="274" r:id="rId23"/>
    <p:sldId id="263" r:id="rId24"/>
    <p:sldId id="265" r:id="rId25"/>
    <p:sldId id="276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24FF9411-54DF-465B-A4DF-8A763663E805}">
          <p14:sldIdLst>
            <p14:sldId id="256"/>
            <p14:sldId id="279"/>
            <p14:sldId id="258"/>
            <p14:sldId id="257"/>
            <p14:sldId id="259"/>
            <p14:sldId id="271"/>
          </p14:sldIdLst>
        </p14:section>
        <p14:section name="Untitled Section" id="{44B6C08F-D793-4E8F-ADA8-4FC5CE20214E}">
          <p14:sldIdLst>
            <p14:sldId id="261"/>
            <p14:sldId id="262"/>
            <p14:sldId id="273"/>
            <p14:sldId id="263"/>
            <p14:sldId id="264"/>
            <p14:sldId id="277"/>
            <p14:sldId id="265"/>
            <p14:sldId id="268"/>
            <p14:sldId id="281"/>
            <p14:sldId id="267"/>
            <p14:sldId id="274"/>
            <p14:sldId id="275"/>
            <p14:sldId id="276"/>
            <p14:sldId id="280"/>
            <p14:sldId id="278"/>
            <p14:sldId id="269"/>
            <p14:sldId id="272"/>
            <p14:sldId id="270"/>
            <p14:sldId id="26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C18"/>
    <a:srgbClr val="F4384E"/>
    <a:srgbClr val="07A3D9"/>
    <a:srgbClr val="FE5F64"/>
    <a:srgbClr val="F657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97312" autoAdjust="0"/>
  </p:normalViewPr>
  <p:slideViewPr>
    <p:cSldViewPr snapToGrid="0">
      <p:cViewPr>
        <p:scale>
          <a:sx n="75" d="100"/>
          <a:sy n="75" d="100"/>
        </p:scale>
        <p:origin x="-78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09-4354-8EBF-6DA0AACBE7C3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09-4354-8EBF-6DA0AACBE7C3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09-4354-8EBF-6DA0AACBE7C3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09-4354-8EBF-6DA0AACBE7C3}"/>
              </c:ext>
            </c:extLst>
          </c:dPt>
          <c:dLbls>
            <c:numFmt formatCode=".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0.72000000000000031</c:v>
                </c:pt>
                <c:pt idx="1">
                  <c:v>0.32000000000000017</c:v>
                </c:pt>
                <c:pt idx="2">
                  <c:v>0.16000000000000006</c:v>
                </c:pt>
                <c:pt idx="3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89-46CA-B4E1-04142A047512}"/>
            </c:ext>
          </c:extLst>
        </c:ser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E206F-AEAE-4FF6-B922-BDFE5D95A223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0F5FD-C375-44B2-8A85-2859F2C92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20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54C4-0A8A-4D97-B146-55C7A81F58C4}" type="datetime1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02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1319-8AD5-4B6E-874F-A279AF97F8B7}" type="datetime1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90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5146-6C40-42E3-9E19-967E4EF482F2}" type="datetime1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5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EB98-74D2-4E45-ACDB-D88F9752B899}" type="datetime1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0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15DD-219A-4447-8683-9BD4C59B147C}" type="datetime1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40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23512"/>
            <a:ext cx="6673850" cy="583372"/>
          </a:xfrm>
          <a:prstGeom prst="roundRect">
            <a:avLst>
              <a:gd name="adj" fmla="val 50000"/>
            </a:avLst>
          </a:prstGeom>
          <a:solidFill>
            <a:srgbClr val="85CC18"/>
          </a:solidFill>
        </p:spPr>
        <p:txBody>
          <a:bodyPr lIns="182880" tIns="45720" rIns="182880" bIns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A24D-52FD-4F8D-BEBC-2C131356AD11}" type="datetime1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5174" y="6356350"/>
            <a:ext cx="367666" cy="365125"/>
          </a:xfrm>
        </p:spPr>
        <p:txBody>
          <a:bodyPr lIns="0" rIns="0"/>
          <a:lstStyle>
            <a:lvl1pPr algn="ctr">
              <a:defRPr sz="900"/>
            </a:lvl1pPr>
          </a:lstStyle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328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6673850" cy="549275"/>
          </a:xfrm>
          <a:prstGeom prst="roundRect">
            <a:avLst>
              <a:gd name="adj" fmla="val 50000"/>
            </a:avLst>
          </a:prstGeom>
          <a:solidFill>
            <a:srgbClr val="85CC18"/>
          </a:solidFill>
        </p:spPr>
        <p:txBody>
          <a:bodyPr lIns="182880" tIns="182880" bIns="18288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A24D-52FD-4F8D-BEBC-2C131356AD11}" type="datetime1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5174" y="6356350"/>
            <a:ext cx="367666" cy="365125"/>
          </a:xfrm>
        </p:spPr>
        <p:txBody>
          <a:bodyPr lIns="0" rIns="0"/>
          <a:lstStyle>
            <a:lvl1pPr algn="ctr">
              <a:defRPr sz="900"/>
            </a:lvl1pPr>
          </a:lstStyle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23893" y="1353136"/>
            <a:ext cx="1920924" cy="1920924"/>
          </a:xfrm>
          <a:prstGeom prst="flowChartConnector">
            <a:avLst/>
          </a:prstGeom>
          <a:ln w="28575">
            <a:noFill/>
            <a:prstDash val="lgDashDot"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84738" y="1404797"/>
            <a:ext cx="1920924" cy="1920924"/>
          </a:xfrm>
          <a:prstGeom prst="flowChartConnector">
            <a:avLst/>
          </a:prstGeom>
          <a:ln w="28575">
            <a:noFill/>
            <a:prstDash val="lgDashDot"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23893" y="3820880"/>
            <a:ext cx="1920924" cy="1920924"/>
          </a:xfrm>
          <a:prstGeom prst="flowChartConnector">
            <a:avLst/>
          </a:prstGeom>
          <a:ln w="28575">
            <a:noFill/>
            <a:prstDash val="lgDashDot"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284738" y="3895609"/>
            <a:ext cx="1920924" cy="1920924"/>
          </a:xfrm>
          <a:prstGeom prst="flowChartConnector">
            <a:avLst/>
          </a:prstGeom>
          <a:ln w="28575">
            <a:noFill/>
            <a:prstDash val="lgDashDot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0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1C20-9D16-471F-AD8F-CA37ACF54B66}" type="datetime1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13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EC28-7FFC-49D9-85C4-BCCD1F3E0FBE}" type="datetime1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14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7A59-CCF2-4DC1-91E3-8EDDA1EBCA8C}" type="datetime1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92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DB10-060E-461D-BAFD-7B5555B2CF31}" type="datetime1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258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17B8-89B3-49BC-AED3-5BE962F4108E}" type="datetime1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65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7CF3-7656-44F7-820F-38601722D2CD}" type="datetime1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429250" y="1724025"/>
            <a:ext cx="1333500" cy="1333500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18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418305"/>
            <a:ext cx="6435726" cy="6484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52400" sx="102000" sy="102000" algn="ctr" rotWithShape="0">
              <a:prstClr val="black">
                <a:alpha val="14000"/>
              </a:prstClr>
            </a:outerShdw>
          </a:effectLst>
        </p:spPr>
        <p:txBody>
          <a:bodyPr vert="horz" lIns="182880" tIns="457200" rIns="91440" bIns="365760" rtlCol="0" anchor="ctr">
            <a:noAutofit/>
          </a:bodyPr>
          <a:lstStyle/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494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1033A-9890-4229-AAE6-1CB03069F4AF}" type="datetime1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5175" y="6356350"/>
            <a:ext cx="360046" cy="365125"/>
          </a:xfrm>
          <a:prstGeom prst="flowChartConnector">
            <a:avLst/>
          </a:prstGeom>
          <a:solidFill>
            <a:srgbClr val="85CC18"/>
          </a:solidFill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62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&#1052;&#1086;&#1080;%20&#1076;&#1086;&#1082;&#1091;&#1084;&#1077;&#1085;&#1090;&#1099;\BB%20FlashBack%20Movies\pldost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&#1052;&#1086;&#1080;%20&#1076;&#1086;&#1082;&#1091;&#1084;&#1077;&#1085;&#1090;&#1099;\BB%20FlashBack%20Movies\predzayavka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&#1052;&#1086;&#1080;%20&#1076;&#1086;&#1082;&#1091;&#1084;&#1077;&#1085;&#1090;&#1099;\BB%20FlashBack%20Movies\formved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9.png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skype:gentimofee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hyperlink" Target="mailto:info@vodasoft.r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&#1052;&#1086;&#1080;%20&#1076;&#1086;&#1082;&#1091;&#1084;&#1077;&#1085;&#1090;&#1099;\BB%20FlashBack%20Movies\otgruzka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&#1052;&#1086;&#1080;%20&#1076;&#1086;&#1082;&#1091;&#1084;&#1077;&#1085;&#1090;&#1099;\BB%20FlashBack%20Movies\novkl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16200" y="3350424"/>
            <a:ext cx="6972300" cy="477992"/>
          </a:xfrm>
          <a:prstGeom prst="roundRect">
            <a:avLst>
              <a:gd name="adj" fmla="val 50000"/>
            </a:avLst>
          </a:prstGeom>
          <a:solidFill>
            <a:srgbClr val="85CC18"/>
          </a:solidFill>
        </p:spPr>
        <p:txBody>
          <a:bodyPr wrap="none" lIns="91440" tIns="91440" bIns="91440" anchor="ctr" anchorCtr="0"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Геннадий Тимофеев, разработчик программы «Водяной»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8338" y="4067175"/>
            <a:ext cx="8315325" cy="175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800" b="1" dirty="0" smtClean="0"/>
              <a:t>Комплексная автоматизация </a:t>
            </a:r>
          </a:p>
          <a:p>
            <a:pPr algn="ctr">
              <a:lnSpc>
                <a:spcPct val="130000"/>
              </a:lnSpc>
            </a:pPr>
            <a:r>
              <a:rPr lang="ru-RU" sz="2800" b="1" dirty="0" smtClean="0"/>
              <a:t>водного бизнеса</a:t>
            </a:r>
          </a:p>
          <a:p>
            <a:pPr algn="ctr">
              <a:lnSpc>
                <a:spcPct val="130000"/>
              </a:lnSpc>
            </a:pPr>
            <a:r>
              <a:rPr lang="ru-RU" sz="1600" b="1" dirty="0" smtClean="0"/>
              <a:t>Оптимизация работы офиса, документооборота и применения ККМ, логистики</a:t>
            </a:r>
            <a:endParaRPr lang="ru-RU" sz="1600" dirty="0" smtClean="0"/>
          </a:p>
          <a:p>
            <a:pPr algn="ctr">
              <a:lnSpc>
                <a:spcPct val="130000"/>
              </a:lnSpc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pic>
        <p:nvPicPr>
          <p:cNvPr id="18" name="Рисунок 17" descr="огни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231" r="231"/>
          <a:stretch>
            <a:fillRect/>
          </a:stretch>
        </p:blipFill>
        <p:spPr/>
      </p:pic>
      <p:pic>
        <p:nvPicPr>
          <p:cNvPr id="21" name="Рисунок 20" descr="Лого 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401" y="235201"/>
            <a:ext cx="2393699" cy="23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5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Астериск 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38" y="1041400"/>
            <a:ext cx="2361962" cy="2361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4104105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Телефония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95949" y="0"/>
            <a:ext cx="48960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37106" y="2810187"/>
            <a:ext cx="414046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Возможно подключение к любым виртуальным АТС (под заказ). 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Кроме того, </a:t>
            </a:r>
            <a:r>
              <a:rPr lang="ru-RU" sz="1400" b="1" dirty="0" smtClean="0">
                <a:solidFill>
                  <a:schemeClr val="bg1"/>
                </a:solidFill>
              </a:rPr>
              <a:t>с любой</a:t>
            </a:r>
            <a:r>
              <a:rPr lang="en-US" sz="1400" b="1" dirty="0" smtClean="0">
                <a:solidFill>
                  <a:schemeClr val="bg1"/>
                </a:solidFill>
              </a:rPr>
              <a:t> IP</a:t>
            </a:r>
            <a:r>
              <a:rPr lang="ru-RU" sz="1400" b="1" dirty="0" smtClean="0">
                <a:solidFill>
                  <a:schemeClr val="bg1"/>
                </a:solidFill>
              </a:rPr>
              <a:t>-телефонией</a:t>
            </a:r>
            <a:r>
              <a:rPr lang="ru-RU" sz="1400" dirty="0" smtClean="0">
                <a:solidFill>
                  <a:schemeClr val="bg1"/>
                </a:solidFill>
              </a:rPr>
              <a:t>, работающей по </a:t>
            </a:r>
            <a:r>
              <a:rPr lang="en-US" sz="1400" dirty="0" smtClean="0">
                <a:solidFill>
                  <a:schemeClr val="bg1"/>
                </a:solidFill>
              </a:rPr>
              <a:t>SIP-</a:t>
            </a:r>
            <a:r>
              <a:rPr lang="ru-RU" sz="1400" dirty="0" smtClean="0">
                <a:solidFill>
                  <a:schemeClr val="bg1"/>
                </a:solidFill>
              </a:rPr>
              <a:t>протоколу, можно  работать с помощью бесплатного </a:t>
            </a:r>
            <a:r>
              <a:rPr lang="ru-RU" sz="1400" dirty="0" err="1" smtClean="0">
                <a:solidFill>
                  <a:schemeClr val="bg1"/>
                </a:solidFill>
              </a:rPr>
              <a:t>софтфона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MicroSIP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7106" y="2147978"/>
            <a:ext cx="398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Другие АТС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5100" y="1390617"/>
            <a:ext cx="4241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Астериск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открытый программный продукт с широчайшими возможностями.</a:t>
            </a:r>
          </a:p>
          <a:p>
            <a:pPr algn="just">
              <a:spcAft>
                <a:spcPts val="120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Интеграция  по протоколу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AMI (Asterisk Manager Interface).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этому протоколу также умеют работать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Октелл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многие аппаратные АТС (например,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Grandstream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42" name="Рисунок 41" descr="облачная АТС.jp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6643" r="16643"/>
          <a:stretch>
            <a:fillRect/>
          </a:stretch>
        </p:blipFill>
        <p:spPr>
          <a:xfrm>
            <a:off x="511175" y="3770313"/>
            <a:ext cx="1920875" cy="1920875"/>
          </a:xfrm>
        </p:spPr>
      </p:pic>
      <p:sp>
        <p:nvSpPr>
          <p:cNvPr id="43" name="TextBox 42"/>
          <p:cNvSpPr txBox="1"/>
          <p:nvPr/>
        </p:nvSpPr>
        <p:spPr>
          <a:xfrm>
            <a:off x="2755900" y="4083017"/>
            <a:ext cx="424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Манго, </a:t>
            </a:r>
            <a:r>
              <a:rPr lang="ru-R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Энфорта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Билайн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Поддерживаются виртуальные АТС Манго, 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Энфорта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Билайн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just">
              <a:spcAft>
                <a:spcPts val="120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и в случае Астериска, могут использоваться и программные,  и настольные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телефоны.</a:t>
            </a:r>
          </a:p>
        </p:txBody>
      </p:sp>
    </p:spTree>
    <p:extLst>
      <p:ext uri="{BB962C8B-B14F-4D97-AF65-F5344CB8AC3E}">
        <p14:creationId xmlns:p14="http://schemas.microsoft.com/office/powerpoint/2010/main" xmlns="" val="34912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0400" y="342105"/>
            <a:ext cx="2717800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Исходящие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138675"/>
            <a:ext cx="10223499" cy="5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699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0400" y="342105"/>
            <a:ext cx="5803900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Планирование доставки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ldos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3900" y="990600"/>
            <a:ext cx="680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97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4826000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Сайты и приложения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95949" y="0"/>
            <a:ext cx="48960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37106" y="2810187"/>
            <a:ext cx="4140469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Клиент идентифицируется по телефону, почте, адресу.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Заказы, поступившие с сайта и других сторонних источников, должны быть проверены оператором. 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После проверки  предварительной заявки на ее основе формируется расходная накладная.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7106" y="1792378"/>
            <a:ext cx="398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Предварительные заявки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6101" y="5696754"/>
            <a:ext cx="124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Мобильные приложения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2435" y="5734016"/>
            <a:ext cx="148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Сторонние сервисы и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колл-центры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Рисунок 34" descr="Computer 8.pn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tretch>
            <a:fillRect/>
          </a:stretch>
        </p:blipFill>
        <p:spPr>
          <a:xfrm>
            <a:off x="4008638" y="3730509"/>
            <a:ext cx="1920924" cy="1920924"/>
          </a:xfrm>
        </p:spPr>
      </p:pic>
      <p:pic>
        <p:nvPicPr>
          <p:cNvPr id="28" name="Рисунок 27" descr="calc.pn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4008638" y="1239697"/>
            <a:ext cx="1920924" cy="1920924"/>
          </a:xfrm>
        </p:spPr>
      </p:pic>
      <p:sp>
        <p:nvSpPr>
          <p:cNvPr id="31" name="TextBox 30"/>
          <p:cNvSpPr txBox="1"/>
          <p:nvPr/>
        </p:nvSpPr>
        <p:spPr>
          <a:xfrm>
            <a:off x="2059401" y="3067854"/>
            <a:ext cx="91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Сайт компании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6" name="Рисунок 35" descr="Астериск 300.png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1247793" y="1236873"/>
            <a:ext cx="1920924" cy="1823250"/>
          </a:xfrm>
        </p:spPr>
      </p:pic>
      <p:pic>
        <p:nvPicPr>
          <p:cNvPr id="34" name="Рисунок 33" descr="заказы.png"/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tretch>
            <a:fillRect/>
          </a:stretch>
        </p:blipFill>
        <p:spPr>
          <a:xfrm>
            <a:off x="1247793" y="3655780"/>
            <a:ext cx="1920924" cy="1920924"/>
          </a:xfrm>
        </p:spPr>
      </p:pic>
      <p:sp>
        <p:nvSpPr>
          <p:cNvPr id="37" name="TextBox 36"/>
          <p:cNvSpPr txBox="1"/>
          <p:nvPr/>
        </p:nvSpPr>
        <p:spPr>
          <a:xfrm>
            <a:off x="3911600" y="3271054"/>
            <a:ext cx="2222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Текстовые,  голосовые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чат-боты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8" name="Group 32"/>
          <p:cNvGrpSpPr/>
          <p:nvPr/>
        </p:nvGrpSpPr>
        <p:grpSpPr>
          <a:xfrm>
            <a:off x="4885754" y="2214680"/>
            <a:ext cx="442202" cy="429661"/>
            <a:chOff x="4542854" y="4767380"/>
            <a:chExt cx="442202" cy="429661"/>
          </a:xfrm>
          <a:solidFill>
            <a:schemeClr val="accent1"/>
          </a:solidFill>
        </p:grpSpPr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649115" y="4867040"/>
              <a:ext cx="229681" cy="230341"/>
            </a:xfrm>
            <a:custGeom>
              <a:avLst/>
              <a:gdLst>
                <a:gd name="T0" fmla="*/ 90 w 180"/>
                <a:gd name="T1" fmla="*/ 0 h 180"/>
                <a:gd name="T2" fmla="*/ 0 w 180"/>
                <a:gd name="T3" fmla="*/ 90 h 180"/>
                <a:gd name="T4" fmla="*/ 90 w 180"/>
                <a:gd name="T5" fmla="*/ 180 h 180"/>
                <a:gd name="T6" fmla="*/ 180 w 180"/>
                <a:gd name="T7" fmla="*/ 90 h 180"/>
                <a:gd name="T8" fmla="*/ 90 w 180"/>
                <a:gd name="T9" fmla="*/ 0 h 180"/>
                <a:gd name="T10" fmla="*/ 56 w 180"/>
                <a:gd name="T11" fmla="*/ 120 h 180"/>
                <a:gd name="T12" fmla="*/ 13 w 180"/>
                <a:gd name="T13" fmla="*/ 120 h 180"/>
                <a:gd name="T14" fmla="*/ 12 w 180"/>
                <a:gd name="T15" fmla="*/ 113 h 180"/>
                <a:gd name="T16" fmla="*/ 39 w 180"/>
                <a:gd name="T17" fmla="*/ 77 h 180"/>
                <a:gd name="T18" fmla="*/ 33 w 180"/>
                <a:gd name="T19" fmla="*/ 71 h 180"/>
                <a:gd name="T20" fmla="*/ 23 w 180"/>
                <a:gd name="T21" fmla="*/ 78 h 180"/>
                <a:gd name="T22" fmla="*/ 12 w 180"/>
                <a:gd name="T23" fmla="*/ 70 h 180"/>
                <a:gd name="T24" fmla="*/ 34 w 180"/>
                <a:gd name="T25" fmla="*/ 57 h 180"/>
                <a:gd name="T26" fmla="*/ 55 w 180"/>
                <a:gd name="T27" fmla="*/ 76 h 180"/>
                <a:gd name="T28" fmla="*/ 30 w 180"/>
                <a:gd name="T29" fmla="*/ 107 h 180"/>
                <a:gd name="T30" fmla="*/ 56 w 180"/>
                <a:gd name="T31" fmla="*/ 107 h 180"/>
                <a:gd name="T32" fmla="*/ 56 w 180"/>
                <a:gd name="T33" fmla="*/ 120 h 180"/>
                <a:gd name="T34" fmla="*/ 112 w 180"/>
                <a:gd name="T35" fmla="*/ 105 h 180"/>
                <a:gd name="T36" fmla="*/ 105 w 180"/>
                <a:gd name="T37" fmla="*/ 105 h 180"/>
                <a:gd name="T38" fmla="*/ 105 w 180"/>
                <a:gd name="T39" fmla="*/ 120 h 180"/>
                <a:gd name="T40" fmla="*/ 90 w 180"/>
                <a:gd name="T41" fmla="*/ 120 h 180"/>
                <a:gd name="T42" fmla="*/ 90 w 180"/>
                <a:gd name="T43" fmla="*/ 105 h 180"/>
                <a:gd name="T44" fmla="*/ 63 w 180"/>
                <a:gd name="T45" fmla="*/ 105 h 180"/>
                <a:gd name="T46" fmla="*/ 63 w 180"/>
                <a:gd name="T47" fmla="*/ 96 h 180"/>
                <a:gd name="T48" fmla="*/ 87 w 180"/>
                <a:gd name="T49" fmla="*/ 58 h 180"/>
                <a:gd name="T50" fmla="*/ 105 w 180"/>
                <a:gd name="T51" fmla="*/ 58 h 180"/>
                <a:gd name="T52" fmla="*/ 105 w 180"/>
                <a:gd name="T53" fmla="*/ 92 h 180"/>
                <a:gd name="T54" fmla="*/ 112 w 180"/>
                <a:gd name="T55" fmla="*/ 92 h 180"/>
                <a:gd name="T56" fmla="*/ 112 w 180"/>
                <a:gd name="T57" fmla="*/ 105 h 180"/>
                <a:gd name="T58" fmla="*/ 167 w 180"/>
                <a:gd name="T59" fmla="*/ 91 h 180"/>
                <a:gd name="T60" fmla="*/ 167 w 180"/>
                <a:gd name="T61" fmla="*/ 120 h 180"/>
                <a:gd name="T62" fmla="*/ 152 w 180"/>
                <a:gd name="T63" fmla="*/ 120 h 180"/>
                <a:gd name="T64" fmla="*/ 152 w 180"/>
                <a:gd name="T65" fmla="*/ 94 h 180"/>
                <a:gd name="T66" fmla="*/ 147 w 180"/>
                <a:gd name="T67" fmla="*/ 88 h 180"/>
                <a:gd name="T68" fmla="*/ 138 w 180"/>
                <a:gd name="T69" fmla="*/ 94 h 180"/>
                <a:gd name="T70" fmla="*/ 137 w 180"/>
                <a:gd name="T71" fmla="*/ 100 h 180"/>
                <a:gd name="T72" fmla="*/ 137 w 180"/>
                <a:gd name="T73" fmla="*/ 120 h 180"/>
                <a:gd name="T74" fmla="*/ 122 w 180"/>
                <a:gd name="T75" fmla="*/ 120 h 180"/>
                <a:gd name="T76" fmla="*/ 122 w 180"/>
                <a:gd name="T77" fmla="*/ 58 h 180"/>
                <a:gd name="T78" fmla="*/ 137 w 180"/>
                <a:gd name="T79" fmla="*/ 58 h 180"/>
                <a:gd name="T80" fmla="*/ 137 w 180"/>
                <a:gd name="T81" fmla="*/ 77 h 180"/>
                <a:gd name="T82" fmla="*/ 137 w 180"/>
                <a:gd name="T83" fmla="*/ 81 h 180"/>
                <a:gd name="T84" fmla="*/ 137 w 180"/>
                <a:gd name="T85" fmla="*/ 81 h 180"/>
                <a:gd name="T86" fmla="*/ 151 w 180"/>
                <a:gd name="T87" fmla="*/ 74 h 180"/>
                <a:gd name="T88" fmla="*/ 167 w 180"/>
                <a:gd name="T89" fmla="*/ 9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0" h="180">
                  <a:moveTo>
                    <a:pt x="90" y="0"/>
                  </a:moveTo>
                  <a:cubicBezTo>
                    <a:pt x="41" y="0"/>
                    <a:pt x="0" y="40"/>
                    <a:pt x="0" y="90"/>
                  </a:cubicBezTo>
                  <a:cubicBezTo>
                    <a:pt x="0" y="140"/>
                    <a:pt x="41" y="180"/>
                    <a:pt x="90" y="180"/>
                  </a:cubicBezTo>
                  <a:cubicBezTo>
                    <a:pt x="140" y="180"/>
                    <a:pt x="180" y="140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  <a:close/>
                  <a:moveTo>
                    <a:pt x="56" y="120"/>
                  </a:moveTo>
                  <a:cubicBezTo>
                    <a:pt x="13" y="120"/>
                    <a:pt x="13" y="120"/>
                    <a:pt x="13" y="120"/>
                  </a:cubicBezTo>
                  <a:cubicBezTo>
                    <a:pt x="13" y="117"/>
                    <a:pt x="12" y="115"/>
                    <a:pt x="12" y="113"/>
                  </a:cubicBezTo>
                  <a:cubicBezTo>
                    <a:pt x="12" y="90"/>
                    <a:pt x="39" y="86"/>
                    <a:pt x="39" y="77"/>
                  </a:cubicBezTo>
                  <a:cubicBezTo>
                    <a:pt x="39" y="73"/>
                    <a:pt x="36" y="71"/>
                    <a:pt x="33" y="71"/>
                  </a:cubicBezTo>
                  <a:cubicBezTo>
                    <a:pt x="27" y="71"/>
                    <a:pt x="23" y="78"/>
                    <a:pt x="23" y="78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8" y="57"/>
                    <a:pt x="34" y="57"/>
                  </a:cubicBezTo>
                  <a:cubicBezTo>
                    <a:pt x="44" y="57"/>
                    <a:pt x="55" y="62"/>
                    <a:pt x="55" y="76"/>
                  </a:cubicBezTo>
                  <a:cubicBezTo>
                    <a:pt x="55" y="95"/>
                    <a:pt x="30" y="99"/>
                    <a:pt x="30" y="107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56" y="120"/>
                  </a:lnTo>
                  <a:close/>
                  <a:moveTo>
                    <a:pt x="112" y="105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87" y="58"/>
                    <a:pt x="87" y="58"/>
                    <a:pt x="87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12" y="92"/>
                    <a:pt x="112" y="92"/>
                    <a:pt x="112" y="92"/>
                  </a:cubicBezTo>
                  <a:lnTo>
                    <a:pt x="112" y="105"/>
                  </a:lnTo>
                  <a:close/>
                  <a:moveTo>
                    <a:pt x="167" y="91"/>
                  </a:moveTo>
                  <a:cubicBezTo>
                    <a:pt x="167" y="120"/>
                    <a:pt x="167" y="120"/>
                    <a:pt x="167" y="120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89"/>
                    <a:pt x="150" y="88"/>
                    <a:pt x="147" y="88"/>
                  </a:cubicBezTo>
                  <a:cubicBezTo>
                    <a:pt x="142" y="88"/>
                    <a:pt x="139" y="90"/>
                    <a:pt x="138" y="94"/>
                  </a:cubicBezTo>
                  <a:cubicBezTo>
                    <a:pt x="137" y="96"/>
                    <a:pt x="137" y="98"/>
                    <a:pt x="137" y="10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80"/>
                    <a:pt x="137" y="81"/>
                    <a:pt x="137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0" y="77"/>
                    <a:pt x="145" y="74"/>
                    <a:pt x="151" y="74"/>
                  </a:cubicBezTo>
                  <a:cubicBezTo>
                    <a:pt x="160" y="74"/>
                    <a:pt x="167" y="78"/>
                    <a:pt x="16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542854" y="4987160"/>
              <a:ext cx="427682" cy="209881"/>
            </a:xfrm>
            <a:custGeom>
              <a:avLst/>
              <a:gdLst>
                <a:gd name="T0" fmla="*/ 7 w 335"/>
                <a:gd name="T1" fmla="*/ 90 h 164"/>
                <a:gd name="T2" fmla="*/ 26 w 335"/>
                <a:gd name="T3" fmla="*/ 84 h 164"/>
                <a:gd name="T4" fmla="*/ 32 w 335"/>
                <a:gd name="T5" fmla="*/ 87 h 164"/>
                <a:gd name="T6" fmla="*/ 173 w 335"/>
                <a:gd name="T7" fmla="*/ 164 h 164"/>
                <a:gd name="T8" fmla="*/ 333 w 335"/>
                <a:gd name="T9" fmla="*/ 48 h 164"/>
                <a:gd name="T10" fmla="*/ 328 w 335"/>
                <a:gd name="T11" fmla="*/ 31 h 164"/>
                <a:gd name="T12" fmla="*/ 328 w 335"/>
                <a:gd name="T13" fmla="*/ 31 h 164"/>
                <a:gd name="T14" fmla="*/ 301 w 335"/>
                <a:gd name="T15" fmla="*/ 38 h 164"/>
                <a:gd name="T16" fmla="*/ 173 w 335"/>
                <a:gd name="T17" fmla="*/ 131 h 164"/>
                <a:gd name="T18" fmla="*/ 63 w 335"/>
                <a:gd name="T19" fmla="*/ 74 h 164"/>
                <a:gd name="T20" fmla="*/ 84 w 335"/>
                <a:gd name="T21" fmla="*/ 68 h 164"/>
                <a:gd name="T22" fmla="*/ 87 w 335"/>
                <a:gd name="T23" fmla="*/ 59 h 164"/>
                <a:gd name="T24" fmla="*/ 45 w 335"/>
                <a:gd name="T25" fmla="*/ 18 h 164"/>
                <a:gd name="T26" fmla="*/ 29 w 335"/>
                <a:gd name="T27" fmla="*/ 3 h 164"/>
                <a:gd name="T28" fmla="*/ 20 w 335"/>
                <a:gd name="T29" fmla="*/ 5 h 164"/>
                <a:gd name="T30" fmla="*/ 16 w 335"/>
                <a:gd name="T31" fmla="*/ 18 h 164"/>
                <a:gd name="T32" fmla="*/ 0 w 335"/>
                <a:gd name="T33" fmla="*/ 83 h 164"/>
                <a:gd name="T34" fmla="*/ 0 w 335"/>
                <a:gd name="T35" fmla="*/ 84 h 164"/>
                <a:gd name="T36" fmla="*/ 0 w 335"/>
                <a:gd name="T37" fmla="*/ 85 h 164"/>
                <a:gd name="T38" fmla="*/ 7 w 335"/>
                <a:gd name="T39" fmla="*/ 9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164">
                  <a:moveTo>
                    <a:pt x="7" y="90"/>
                  </a:moveTo>
                  <a:cubicBezTo>
                    <a:pt x="26" y="84"/>
                    <a:pt x="26" y="84"/>
                    <a:pt x="26" y="84"/>
                  </a:cubicBezTo>
                  <a:cubicBezTo>
                    <a:pt x="28" y="84"/>
                    <a:pt x="31" y="85"/>
                    <a:pt x="32" y="87"/>
                  </a:cubicBezTo>
                  <a:cubicBezTo>
                    <a:pt x="63" y="135"/>
                    <a:pt x="115" y="164"/>
                    <a:pt x="173" y="164"/>
                  </a:cubicBezTo>
                  <a:cubicBezTo>
                    <a:pt x="247" y="164"/>
                    <a:pt x="311" y="115"/>
                    <a:pt x="333" y="48"/>
                  </a:cubicBezTo>
                  <a:cubicBezTo>
                    <a:pt x="335" y="42"/>
                    <a:pt x="333" y="35"/>
                    <a:pt x="328" y="31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19" y="22"/>
                    <a:pt x="305" y="26"/>
                    <a:pt x="301" y="38"/>
                  </a:cubicBezTo>
                  <a:cubicBezTo>
                    <a:pt x="283" y="92"/>
                    <a:pt x="233" y="131"/>
                    <a:pt x="173" y="131"/>
                  </a:cubicBezTo>
                  <a:cubicBezTo>
                    <a:pt x="129" y="131"/>
                    <a:pt x="88" y="109"/>
                    <a:pt x="63" y="74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8" y="67"/>
                    <a:pt x="90" y="61"/>
                    <a:pt x="87" y="5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6" y="0"/>
                    <a:pt x="21" y="1"/>
                    <a:pt x="20" y="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8"/>
                    <a:pt x="4" y="91"/>
                    <a:pt x="7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748775" y="4958120"/>
              <a:ext cx="16500" cy="26400"/>
            </a:xfrm>
            <a:custGeom>
              <a:avLst/>
              <a:gdLst>
                <a:gd name="T0" fmla="*/ 9 w 13"/>
                <a:gd name="T1" fmla="*/ 7 h 21"/>
                <a:gd name="T2" fmla="*/ 0 w 13"/>
                <a:gd name="T3" fmla="*/ 21 h 21"/>
                <a:gd name="T4" fmla="*/ 0 w 13"/>
                <a:gd name="T5" fmla="*/ 21 h 21"/>
                <a:gd name="T6" fmla="*/ 12 w 13"/>
                <a:gd name="T7" fmla="*/ 21 h 21"/>
                <a:gd name="T8" fmla="*/ 12 w 13"/>
                <a:gd name="T9" fmla="*/ 7 h 21"/>
                <a:gd name="T10" fmla="*/ 13 w 13"/>
                <a:gd name="T11" fmla="*/ 0 h 21"/>
                <a:gd name="T12" fmla="*/ 12 w 13"/>
                <a:gd name="T13" fmla="*/ 0 h 21"/>
                <a:gd name="T14" fmla="*/ 9 w 13"/>
                <a:gd name="T1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9" y="7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4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4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558034" y="4767380"/>
              <a:ext cx="427022" cy="209881"/>
            </a:xfrm>
            <a:custGeom>
              <a:avLst/>
              <a:gdLst>
                <a:gd name="T0" fmla="*/ 2 w 334"/>
                <a:gd name="T1" fmla="*/ 116 h 164"/>
                <a:gd name="T2" fmla="*/ 6 w 334"/>
                <a:gd name="T3" fmla="*/ 133 h 164"/>
                <a:gd name="T4" fmla="*/ 6 w 334"/>
                <a:gd name="T5" fmla="*/ 133 h 164"/>
                <a:gd name="T6" fmla="*/ 33 w 334"/>
                <a:gd name="T7" fmla="*/ 126 h 164"/>
                <a:gd name="T8" fmla="*/ 161 w 334"/>
                <a:gd name="T9" fmla="*/ 34 h 164"/>
                <a:gd name="T10" fmla="*/ 271 w 334"/>
                <a:gd name="T11" fmla="*/ 90 h 164"/>
                <a:gd name="T12" fmla="*/ 250 w 334"/>
                <a:gd name="T13" fmla="*/ 96 h 164"/>
                <a:gd name="T14" fmla="*/ 248 w 334"/>
                <a:gd name="T15" fmla="*/ 105 h 164"/>
                <a:gd name="T16" fmla="*/ 289 w 334"/>
                <a:gd name="T17" fmla="*/ 146 h 164"/>
                <a:gd name="T18" fmla="*/ 305 w 334"/>
                <a:gd name="T19" fmla="*/ 161 h 164"/>
                <a:gd name="T20" fmla="*/ 315 w 334"/>
                <a:gd name="T21" fmla="*/ 159 h 164"/>
                <a:gd name="T22" fmla="*/ 318 w 334"/>
                <a:gd name="T23" fmla="*/ 146 h 164"/>
                <a:gd name="T24" fmla="*/ 334 w 334"/>
                <a:gd name="T25" fmla="*/ 81 h 164"/>
                <a:gd name="T26" fmla="*/ 334 w 334"/>
                <a:gd name="T27" fmla="*/ 80 h 164"/>
                <a:gd name="T28" fmla="*/ 334 w 334"/>
                <a:gd name="T29" fmla="*/ 79 h 164"/>
                <a:gd name="T30" fmla="*/ 327 w 334"/>
                <a:gd name="T31" fmla="*/ 74 h 164"/>
                <a:gd name="T32" fmla="*/ 304 w 334"/>
                <a:gd name="T33" fmla="*/ 81 h 164"/>
                <a:gd name="T34" fmla="*/ 161 w 334"/>
                <a:gd name="T35" fmla="*/ 0 h 164"/>
                <a:gd name="T36" fmla="*/ 2 w 334"/>
                <a:gd name="T37" fmla="*/ 1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4" h="164">
                  <a:moveTo>
                    <a:pt x="2" y="116"/>
                  </a:moveTo>
                  <a:cubicBezTo>
                    <a:pt x="0" y="122"/>
                    <a:pt x="1" y="129"/>
                    <a:pt x="6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15" y="142"/>
                    <a:pt x="29" y="138"/>
                    <a:pt x="33" y="126"/>
                  </a:cubicBezTo>
                  <a:cubicBezTo>
                    <a:pt x="51" y="72"/>
                    <a:pt x="101" y="34"/>
                    <a:pt x="161" y="34"/>
                  </a:cubicBezTo>
                  <a:cubicBezTo>
                    <a:pt x="205" y="34"/>
                    <a:pt x="246" y="55"/>
                    <a:pt x="271" y="90"/>
                  </a:cubicBezTo>
                  <a:cubicBezTo>
                    <a:pt x="250" y="96"/>
                    <a:pt x="250" y="96"/>
                    <a:pt x="250" y="96"/>
                  </a:cubicBezTo>
                  <a:cubicBezTo>
                    <a:pt x="246" y="97"/>
                    <a:pt x="245" y="103"/>
                    <a:pt x="248" y="105"/>
                  </a:cubicBezTo>
                  <a:cubicBezTo>
                    <a:pt x="289" y="146"/>
                    <a:pt x="289" y="146"/>
                    <a:pt x="289" y="146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8" y="164"/>
                    <a:pt x="314" y="163"/>
                    <a:pt x="315" y="159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34" y="81"/>
                    <a:pt x="334" y="81"/>
                    <a:pt x="334" y="81"/>
                  </a:cubicBezTo>
                  <a:cubicBezTo>
                    <a:pt x="334" y="80"/>
                    <a:pt x="334" y="80"/>
                    <a:pt x="334" y="80"/>
                  </a:cubicBezTo>
                  <a:cubicBezTo>
                    <a:pt x="334" y="79"/>
                    <a:pt x="334" y="79"/>
                    <a:pt x="334" y="79"/>
                  </a:cubicBezTo>
                  <a:cubicBezTo>
                    <a:pt x="334" y="76"/>
                    <a:pt x="331" y="73"/>
                    <a:pt x="327" y="74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274" y="31"/>
                    <a:pt x="220" y="0"/>
                    <a:pt x="161" y="0"/>
                  </a:cubicBezTo>
                  <a:cubicBezTo>
                    <a:pt x="87" y="0"/>
                    <a:pt x="24" y="49"/>
                    <a:pt x="2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xmlns="" val="34912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69400" y="202405"/>
            <a:ext cx="3022600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err="1" smtClean="0"/>
              <a:t>Предзаявки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redzayavk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8668" y="419101"/>
            <a:ext cx="7992533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97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0400" y="342105"/>
            <a:ext cx="2717800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Маршруты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323568"/>
            <a:ext cx="802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Накладные группируются в ведомости доставки по маршрутам (районам)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1" y="1004154"/>
            <a:ext cx="10871199" cy="529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0" y="1962150"/>
            <a:ext cx="5334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6997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0400" y="342105"/>
            <a:ext cx="2717800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Маршруты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361668"/>
            <a:ext cx="531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Заказы и маршрут можно просмотреть на карте</a:t>
            </a:r>
            <a:endParaRPr lang="ru-RU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1054101"/>
            <a:ext cx="11703173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699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0400" y="342105"/>
            <a:ext cx="8547100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Обработка формирования ведомостей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formve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0100" y="1127124"/>
            <a:ext cx="71501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97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342105"/>
            <a:ext cx="4495801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Печать документов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713297"/>
            <a:ext cx="4178300" cy="4032985"/>
          </a:xfrm>
          <a:prstGeom prst="rect">
            <a:avLst/>
          </a:prstGeom>
          <a:solidFill>
            <a:srgbClr val="85C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527" y="2954195"/>
            <a:ext cx="3837273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При формировании ведомостей печатаются все документы (не распечатанные ранее).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Состав форм может быть индивидуальным у каждого клиента.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Вместе с текущими документами могут печататься отложенные (например, измененные при прошлой доставке, либо сводные накладные за период для бухгалтерии покупателя).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127" y="2291986"/>
            <a:ext cx="398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Пакетная печать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2854" y="1757964"/>
            <a:ext cx="240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+mj-lt"/>
              </a:rPr>
              <a:t>Актуальные формы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2854" y="3938632"/>
            <a:ext cx="181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+mj-lt"/>
              </a:rPr>
              <a:t>Документы  -</a:t>
            </a:r>
            <a:r>
              <a:rPr lang="ru-RU" dirty="0" err="1" smtClean="0">
                <a:latin typeface="+mj-lt"/>
              </a:rPr>
              <a:t>электропочтой</a:t>
            </a:r>
            <a:endParaRPr lang="en-US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3771" y="2339497"/>
            <a:ext cx="2478299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/>
              <a:t>Все печатные формы </a:t>
            </a:r>
          </a:p>
          <a:p>
            <a:pPr>
              <a:lnSpc>
                <a:spcPct val="130000"/>
              </a:lnSpc>
            </a:pPr>
            <a:r>
              <a:rPr lang="ru-RU" sz="1400" dirty="0" smtClean="0"/>
              <a:t>соответствуют законодательству.</a:t>
            </a:r>
          </a:p>
          <a:p>
            <a:pPr>
              <a:lnSpc>
                <a:spcPct val="130000"/>
              </a:lnSpc>
            </a:pP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5128177" y="4523243"/>
            <a:ext cx="24782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/>
              <a:t>Отправляйте печатные формы электронной почтой прямо из Водяного</a:t>
            </a:r>
            <a:endParaRPr lang="en-US" sz="1400" dirty="0"/>
          </a:p>
        </p:txBody>
      </p:sp>
      <p:pic>
        <p:nvPicPr>
          <p:cNvPr id="34" name="Рисунок 33" descr="принте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6887" y="2471094"/>
            <a:ext cx="811213" cy="621355"/>
          </a:xfrm>
          <a:prstGeom prst="rect">
            <a:avLst/>
          </a:prstGeom>
        </p:spPr>
      </p:pic>
      <p:pic>
        <p:nvPicPr>
          <p:cNvPr id="35" name="Рисунок 34" descr="Color MS Outl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5203" y="4698999"/>
            <a:ext cx="583997" cy="58399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187754" y="1757964"/>
            <a:ext cx="240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+mj-lt"/>
              </a:rPr>
              <a:t>Выборочная печать</a:t>
            </a:r>
            <a:endParaRPr lang="en-US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87754" y="3938632"/>
            <a:ext cx="31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+mj-lt"/>
              </a:rPr>
              <a:t>Особые реквизиты для особых клиентов</a:t>
            </a:r>
            <a:endParaRPr lang="en-US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58671" y="2339497"/>
            <a:ext cx="2478299" cy="118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/>
              <a:t>Можно распечатать документы для отдельных маршрутов , если машины уезжают не одновременно.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8773077" y="4523243"/>
            <a:ext cx="2478299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/>
              <a:t>Печатные формы для «сложных» клиентов перестанут быть проблемой.</a:t>
            </a:r>
            <a:endParaRPr lang="en-US" sz="1400" dirty="0"/>
          </a:p>
        </p:txBody>
      </p:sp>
      <p:pic>
        <p:nvPicPr>
          <p:cNvPr id="43" name="Рисунок 42" descr="Головолом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2100" y="4559300"/>
            <a:ext cx="876300" cy="876300"/>
          </a:xfrm>
          <a:prstGeom prst="rect">
            <a:avLst/>
          </a:prstGeom>
        </p:spPr>
      </p:pic>
      <p:pic>
        <p:nvPicPr>
          <p:cNvPr id="44" name="Рисунок 43" descr="Контрольный списо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64500" y="2451100"/>
            <a:ext cx="596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2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5930900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для водителей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81030" y="1206500"/>
            <a:ext cx="37421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окне заказа можно посмотреть адрес на карте, позвонить клиенту или оператору.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Прибыв к клиенту,  водитель отмечает выполнение заказа, прием денег и тары.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Эти данные передаются в программу и видны операторам</a:t>
            </a:r>
          </a:p>
          <a:p>
            <a:pPr>
              <a:spcAft>
                <a:spcPts val="1200"/>
              </a:spcAft>
            </a:pP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977900" y="1066799"/>
            <a:ext cx="2603500" cy="5291959"/>
            <a:chOff x="1270000" y="1066799"/>
            <a:chExt cx="2603500" cy="52919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0" y="1066799"/>
              <a:ext cx="2603500" cy="5291959"/>
            </a:xfrm>
            <a:prstGeom prst="rect">
              <a:avLst/>
            </a:prstGeom>
            <a:effectLst>
              <a:outerShdw blurRad="228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2700" y="1615818"/>
              <a:ext cx="2561921" cy="426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Группа 13"/>
          <p:cNvGrpSpPr/>
          <p:nvPr/>
        </p:nvGrpSpPr>
        <p:grpSpPr>
          <a:xfrm>
            <a:off x="8064500" y="1054099"/>
            <a:ext cx="2603500" cy="5291959"/>
            <a:chOff x="8064500" y="1054099"/>
            <a:chExt cx="2603500" cy="5291959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64500" y="1054099"/>
              <a:ext cx="2603500" cy="5291959"/>
            </a:xfrm>
            <a:prstGeom prst="rect">
              <a:avLst/>
            </a:prstGeom>
            <a:effectLst>
              <a:outerShdw blurRad="228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02600" y="1625600"/>
              <a:ext cx="25146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27160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бутыль с водой и тень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1500" y="2041413"/>
            <a:ext cx="2717800" cy="4816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3721100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улучшаем?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84601" y="1111845"/>
            <a:ext cx="83057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Удобство и скорость заказа для клиента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Качество работы операторов и снижение нагрузки на них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Удержание неактивных клиентов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Уменьшение затрат на транспорт 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Предсказуемость доставки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Дополнительный сервис для клиента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Мотивация сотрудников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Полнота учета, аналитика для руководства</a:t>
            </a:r>
          </a:p>
          <a:p>
            <a:pPr>
              <a:spcAft>
                <a:spcPts val="1200"/>
              </a:spcAft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0368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801979"/>
            <a:ext cx="12192000" cy="3056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23512"/>
            <a:ext cx="3543300" cy="58337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Онлайн-кассы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0100" y="4256275"/>
            <a:ext cx="6745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«...в случае направления пользователем ККТ кассового чека или бланка строгой отчетности в электронной форме покупателю (клиенту) на предоставленный покупателем (клиентом) до момента расчета абонентский номер либо адрес электронной почты указанные фискальные документы могут не печататься на бумажном носителе.»</a:t>
            </a:r>
          </a:p>
          <a:p>
            <a:r>
              <a:rPr lang="ru-RU" sz="1400" dirty="0" smtClean="0"/>
              <a:t>МИНИСТЕРСТВО ФИНАНСОВ РОССИИ. ПИСЬМО от 12.10.2017 г. N 03-01-15/66784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i="0" u="none" strike="noStrike" dirty="0"/>
          </a:p>
        </p:txBody>
      </p:sp>
      <p:sp>
        <p:nvSpPr>
          <p:cNvPr id="14" name="TextBox 13"/>
          <p:cNvSpPr txBox="1"/>
          <p:nvPr/>
        </p:nvSpPr>
        <p:spPr>
          <a:xfrm>
            <a:off x="683600" y="1161932"/>
            <a:ext cx="68221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 Водяному можно п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одключать фискальные регистраторы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Атол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и Штрих-М.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Из приложения можно формировать чеки с отправкой на телефон или электронную почту Возможно подключение ККМ с ФН к телефону (только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Атол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65742" y="4139663"/>
            <a:ext cx="2891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И/ ИЛИ?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5366" y="4946713"/>
            <a:ext cx="26423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Приложение поддерживает подключение ККМ </a:t>
            </a:r>
            <a:r>
              <a:rPr lang="ru-RU" sz="1400" dirty="0" err="1" smtClean="0">
                <a:solidFill>
                  <a:schemeClr val="bg1"/>
                </a:solidFill>
              </a:rPr>
              <a:t>Атол</a:t>
            </a:r>
            <a:r>
              <a:rPr lang="ru-RU" sz="1400" dirty="0" smtClean="0">
                <a:solidFill>
                  <a:schemeClr val="bg1"/>
                </a:solidFill>
              </a:rPr>
              <a:t> или работу без ККМ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ККМ касс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06" y="241300"/>
            <a:ext cx="2958694" cy="29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5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342105"/>
            <a:ext cx="4102101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Электронный чек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7" name="Рисунок 26" descr="Лого 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4801" y="2394201"/>
            <a:ext cx="2393699" cy="2393699"/>
          </a:xfrm>
          <a:prstGeom prst="rect">
            <a:avLst/>
          </a:prstGeom>
        </p:spPr>
      </p:pic>
      <p:pic>
        <p:nvPicPr>
          <p:cNvPr id="30" name="Рисунок 29" descr="ККМ кас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3506" y="774700"/>
            <a:ext cx="1561694" cy="1561694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749300" y="1357803"/>
            <a:ext cx="2247900" cy="4569155"/>
            <a:chOff x="7759700" y="1192703"/>
            <a:chExt cx="2247900" cy="4569155"/>
          </a:xfrm>
        </p:grpSpPr>
        <p:pic>
          <p:nvPicPr>
            <p:cNvPr id="32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9700" y="1192703"/>
              <a:ext cx="2247900" cy="4569155"/>
            </a:xfrm>
            <a:prstGeom prst="rect">
              <a:avLst/>
            </a:prstGeom>
            <a:effectLst>
              <a:outerShdw blurRad="228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97800" y="1613830"/>
              <a:ext cx="2171142" cy="3618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38" name="Прямая со стрелкой 37"/>
          <p:cNvCxnSpPr/>
          <p:nvPr/>
        </p:nvCxnSpPr>
        <p:spPr>
          <a:xfrm>
            <a:off x="3035300" y="4025900"/>
            <a:ext cx="1701800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0" y="2730500"/>
            <a:ext cx="1589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Мобильное</a:t>
            </a:r>
          </a:p>
          <a:p>
            <a:r>
              <a:rPr lang="ru-RU" dirty="0" smtClean="0"/>
              <a:t>приложение</a:t>
            </a:r>
          </a:p>
          <a:p>
            <a:r>
              <a:rPr lang="ru-RU" dirty="0" smtClean="0"/>
              <a:t>запрашивает</a:t>
            </a:r>
          </a:p>
          <a:p>
            <a:r>
              <a:rPr lang="ru-RU" dirty="0" smtClean="0"/>
              <a:t>чек</a:t>
            </a:r>
            <a:endParaRPr lang="ru-RU" dirty="0"/>
          </a:p>
        </p:txBody>
      </p:sp>
      <p:cxnSp>
        <p:nvCxnSpPr>
          <p:cNvPr id="43" name="Соединительная линия уступом 42"/>
          <p:cNvCxnSpPr>
            <a:stCxn id="27" idx="0"/>
          </p:cNvCxnSpPr>
          <p:nvPr/>
        </p:nvCxnSpPr>
        <p:spPr>
          <a:xfrm rot="5400000" flipH="1" flipV="1">
            <a:off x="6046725" y="1417827"/>
            <a:ext cx="781301" cy="117144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8585200" y="1371600"/>
            <a:ext cx="7747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737100" y="1003300"/>
            <a:ext cx="149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Водяной выводит чек на ККМ в офисе</a:t>
            </a:r>
          </a:p>
        </p:txBody>
      </p:sp>
      <p:cxnSp>
        <p:nvCxnSpPr>
          <p:cNvPr id="61" name="Прямая со стрелкой 60"/>
          <p:cNvCxnSpPr/>
          <p:nvPr/>
        </p:nvCxnSpPr>
        <p:spPr>
          <a:xfrm rot="5400000">
            <a:off x="8669120" y="2812255"/>
            <a:ext cx="2387025" cy="14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Placeholder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2" r="16172"/>
          <a:stretch/>
        </p:blipFill>
        <p:spPr>
          <a:xfrm>
            <a:off x="9141886" y="4108226"/>
            <a:ext cx="1568666" cy="1568666"/>
          </a:xfrm>
          <a:prstGeom prst="flowChartConnector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9982200" y="2298700"/>
            <a:ext cx="1206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Чек приходит на почту или телефон</a:t>
            </a:r>
            <a:endParaRPr lang="ru-RU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 rot="10800000">
            <a:off x="3073400" y="4914900"/>
            <a:ext cx="60833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822700" y="5080000"/>
            <a:ext cx="483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Расчет с водителем наличными или картой</a:t>
            </a:r>
            <a:endParaRPr lang="ru-RU" dirty="0"/>
          </a:p>
        </p:txBody>
      </p:sp>
      <p:pic>
        <p:nvPicPr>
          <p:cNvPr id="16386" name="Picture 2" descr="http://xn--80aaa5afbcbqqksdff.xn--p1ai/foto/6018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23600" y="715412"/>
            <a:ext cx="1168400" cy="1238800"/>
          </a:xfrm>
          <a:prstGeom prst="rect">
            <a:avLst/>
          </a:prstGeom>
          <a:noFill/>
        </p:spPr>
      </p:pic>
      <p:cxnSp>
        <p:nvCxnSpPr>
          <p:cNvPr id="73" name="Прямая со стрелкой 72"/>
          <p:cNvCxnSpPr/>
          <p:nvPr/>
        </p:nvCxnSpPr>
        <p:spPr>
          <a:xfrm>
            <a:off x="10299700" y="1346200"/>
            <a:ext cx="7747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44025" y="929225"/>
            <a:ext cx="1146175" cy="66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094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3251200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 выезда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4" name="Группа 13"/>
          <p:cNvGrpSpPr/>
          <p:nvPr/>
        </p:nvGrpSpPr>
        <p:grpSpPr>
          <a:xfrm>
            <a:off x="377737" y="1166941"/>
            <a:ext cx="5743663" cy="4408359"/>
            <a:chOff x="377737" y="1166941"/>
            <a:chExt cx="6162763" cy="50211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737" y="1166941"/>
              <a:ext cx="6162763" cy="5021168"/>
            </a:xfrm>
            <a:prstGeom prst="rect">
              <a:avLst/>
            </a:prstGeom>
            <a:effectLst>
              <a:outerShdw blurRad="381000" dist="152400" dir="2400000" sx="99000" sy="99000" algn="tl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6425" y="1387474"/>
              <a:ext cx="5692775" cy="3778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368300" y="5626100"/>
            <a:ext cx="5943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Информация о местоположении машин </a:t>
            </a:r>
          </a:p>
          <a:p>
            <a:r>
              <a:rPr lang="ru-RU" dirty="0" smtClean="0"/>
              <a:t>и еще не выполненных заказах доступна операторам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9093200" y="584199"/>
            <a:ext cx="2603500" cy="5291959"/>
            <a:chOff x="1270000" y="1066799"/>
            <a:chExt cx="2603500" cy="5291959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0000" y="1066799"/>
              <a:ext cx="2603500" cy="5291959"/>
            </a:xfrm>
            <a:prstGeom prst="rect">
              <a:avLst/>
            </a:prstGeom>
            <a:effectLst>
              <a:outerShdw blurRad="228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2700" y="1615818"/>
              <a:ext cx="2561921" cy="426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6" name="Прямая со стрелкой 15"/>
          <p:cNvCxnSpPr>
            <a:stCxn id="8" idx="3"/>
          </p:cNvCxnSpPr>
          <p:nvPr/>
        </p:nvCxnSpPr>
        <p:spPr>
          <a:xfrm flipV="1">
            <a:off x="6121400" y="3364860"/>
            <a:ext cx="2819400" cy="6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67500" y="3048000"/>
            <a:ext cx="2170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Заказы </a:t>
            </a:r>
          </a:p>
          <a:p>
            <a:r>
              <a:rPr lang="ru-RU" dirty="0" err="1" smtClean="0"/>
              <a:t>экспресс-доставки</a:t>
            </a:r>
            <a:endParaRPr lang="ru-RU" dirty="0"/>
          </a:p>
        </p:txBody>
      </p:sp>
      <p:pic>
        <p:nvPicPr>
          <p:cNvPr id="20" name="Picture 2" descr="http://art-td.ru/wa-data/public/shop/img/kisspng-delivery-business-computer-icons-shopping-delivery-time-icon-5ab096c3d1a9b5.833834361521522371858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7475" y="2770823"/>
            <a:ext cx="1114425" cy="643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82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4660900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Учет тары, наличных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34414" y="1302619"/>
            <a:ext cx="7119486" cy="45575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313205" y="2081713"/>
            <a:ext cx="409861" cy="461341"/>
            <a:chOff x="15638463" y="330201"/>
            <a:chExt cx="985837" cy="1109662"/>
          </a:xfrm>
        </p:grpSpPr>
        <p:sp>
          <p:nvSpPr>
            <p:cNvPr id="13" name="Freeform 34"/>
            <p:cNvSpPr>
              <a:spLocks noEditPoints="1"/>
            </p:cNvSpPr>
            <p:nvPr/>
          </p:nvSpPr>
          <p:spPr bwMode="auto">
            <a:xfrm>
              <a:off x="15855950" y="330201"/>
              <a:ext cx="547687" cy="646113"/>
            </a:xfrm>
            <a:custGeom>
              <a:avLst/>
              <a:gdLst>
                <a:gd name="T0" fmla="*/ 19 w 345"/>
                <a:gd name="T1" fmla="*/ 295 h 407"/>
                <a:gd name="T2" fmla="*/ 48 w 345"/>
                <a:gd name="T3" fmla="*/ 312 h 407"/>
                <a:gd name="T4" fmla="*/ 85 w 345"/>
                <a:gd name="T5" fmla="*/ 366 h 407"/>
                <a:gd name="T6" fmla="*/ 110 w 345"/>
                <a:gd name="T7" fmla="*/ 391 h 407"/>
                <a:gd name="T8" fmla="*/ 149 w 345"/>
                <a:gd name="T9" fmla="*/ 405 h 407"/>
                <a:gd name="T10" fmla="*/ 196 w 345"/>
                <a:gd name="T11" fmla="*/ 405 h 407"/>
                <a:gd name="T12" fmla="*/ 234 w 345"/>
                <a:gd name="T13" fmla="*/ 391 h 407"/>
                <a:gd name="T14" fmla="*/ 261 w 345"/>
                <a:gd name="T15" fmla="*/ 366 h 407"/>
                <a:gd name="T16" fmla="*/ 298 w 345"/>
                <a:gd name="T17" fmla="*/ 312 h 407"/>
                <a:gd name="T18" fmla="*/ 325 w 345"/>
                <a:gd name="T19" fmla="*/ 295 h 407"/>
                <a:gd name="T20" fmla="*/ 343 w 345"/>
                <a:gd name="T21" fmla="*/ 252 h 407"/>
                <a:gd name="T22" fmla="*/ 343 w 345"/>
                <a:gd name="T23" fmla="*/ 225 h 407"/>
                <a:gd name="T24" fmla="*/ 333 w 345"/>
                <a:gd name="T25" fmla="*/ 204 h 407"/>
                <a:gd name="T26" fmla="*/ 321 w 345"/>
                <a:gd name="T27" fmla="*/ 165 h 407"/>
                <a:gd name="T28" fmla="*/ 319 w 345"/>
                <a:gd name="T29" fmla="*/ 109 h 407"/>
                <a:gd name="T30" fmla="*/ 306 w 345"/>
                <a:gd name="T31" fmla="*/ 68 h 407"/>
                <a:gd name="T32" fmla="*/ 279 w 345"/>
                <a:gd name="T33" fmla="*/ 35 h 407"/>
                <a:gd name="T34" fmla="*/ 232 w 345"/>
                <a:gd name="T35" fmla="*/ 10 h 407"/>
                <a:gd name="T36" fmla="*/ 182 w 345"/>
                <a:gd name="T37" fmla="*/ 0 h 407"/>
                <a:gd name="T38" fmla="*/ 143 w 345"/>
                <a:gd name="T39" fmla="*/ 8 h 407"/>
                <a:gd name="T40" fmla="*/ 110 w 345"/>
                <a:gd name="T41" fmla="*/ 24 h 407"/>
                <a:gd name="T42" fmla="*/ 77 w 345"/>
                <a:gd name="T43" fmla="*/ 58 h 407"/>
                <a:gd name="T44" fmla="*/ 46 w 345"/>
                <a:gd name="T45" fmla="*/ 66 h 407"/>
                <a:gd name="T46" fmla="*/ 21 w 345"/>
                <a:gd name="T47" fmla="*/ 91 h 407"/>
                <a:gd name="T48" fmla="*/ 10 w 345"/>
                <a:gd name="T49" fmla="*/ 132 h 407"/>
                <a:gd name="T50" fmla="*/ 16 w 345"/>
                <a:gd name="T51" fmla="*/ 167 h 407"/>
                <a:gd name="T52" fmla="*/ 14 w 345"/>
                <a:gd name="T53" fmla="*/ 200 h 407"/>
                <a:gd name="T54" fmla="*/ 4 w 345"/>
                <a:gd name="T55" fmla="*/ 219 h 407"/>
                <a:gd name="T56" fmla="*/ 0 w 345"/>
                <a:gd name="T57" fmla="*/ 246 h 407"/>
                <a:gd name="T58" fmla="*/ 33 w 345"/>
                <a:gd name="T59" fmla="*/ 229 h 407"/>
                <a:gd name="T60" fmla="*/ 43 w 345"/>
                <a:gd name="T61" fmla="*/ 219 h 407"/>
                <a:gd name="T62" fmla="*/ 52 w 345"/>
                <a:gd name="T63" fmla="*/ 204 h 407"/>
                <a:gd name="T64" fmla="*/ 74 w 345"/>
                <a:gd name="T65" fmla="*/ 175 h 407"/>
                <a:gd name="T66" fmla="*/ 106 w 345"/>
                <a:gd name="T67" fmla="*/ 142 h 407"/>
                <a:gd name="T68" fmla="*/ 145 w 345"/>
                <a:gd name="T69" fmla="*/ 147 h 407"/>
                <a:gd name="T70" fmla="*/ 209 w 345"/>
                <a:gd name="T71" fmla="*/ 169 h 407"/>
                <a:gd name="T72" fmla="*/ 292 w 345"/>
                <a:gd name="T73" fmla="*/ 196 h 407"/>
                <a:gd name="T74" fmla="*/ 296 w 345"/>
                <a:gd name="T75" fmla="*/ 217 h 407"/>
                <a:gd name="T76" fmla="*/ 308 w 345"/>
                <a:gd name="T77" fmla="*/ 221 h 407"/>
                <a:gd name="T78" fmla="*/ 312 w 345"/>
                <a:gd name="T79" fmla="*/ 244 h 407"/>
                <a:gd name="T80" fmla="*/ 302 w 345"/>
                <a:gd name="T81" fmla="*/ 273 h 407"/>
                <a:gd name="T82" fmla="*/ 285 w 345"/>
                <a:gd name="T83" fmla="*/ 283 h 407"/>
                <a:gd name="T84" fmla="*/ 269 w 345"/>
                <a:gd name="T85" fmla="*/ 287 h 407"/>
                <a:gd name="T86" fmla="*/ 238 w 345"/>
                <a:gd name="T87" fmla="*/ 343 h 407"/>
                <a:gd name="T88" fmla="*/ 207 w 345"/>
                <a:gd name="T89" fmla="*/ 370 h 407"/>
                <a:gd name="T90" fmla="*/ 172 w 345"/>
                <a:gd name="T91" fmla="*/ 376 h 407"/>
                <a:gd name="T92" fmla="*/ 137 w 345"/>
                <a:gd name="T93" fmla="*/ 370 h 407"/>
                <a:gd name="T94" fmla="*/ 108 w 345"/>
                <a:gd name="T95" fmla="*/ 343 h 407"/>
                <a:gd name="T96" fmla="*/ 76 w 345"/>
                <a:gd name="T97" fmla="*/ 287 h 407"/>
                <a:gd name="T98" fmla="*/ 60 w 345"/>
                <a:gd name="T99" fmla="*/ 283 h 407"/>
                <a:gd name="T100" fmla="*/ 46 w 345"/>
                <a:gd name="T101" fmla="*/ 277 h 407"/>
                <a:gd name="T102" fmla="*/ 35 w 345"/>
                <a:gd name="T103" fmla="*/ 25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5" h="407">
                  <a:moveTo>
                    <a:pt x="4" y="260"/>
                  </a:moveTo>
                  <a:lnTo>
                    <a:pt x="8" y="275"/>
                  </a:lnTo>
                  <a:lnTo>
                    <a:pt x="14" y="287"/>
                  </a:lnTo>
                  <a:lnTo>
                    <a:pt x="19" y="295"/>
                  </a:lnTo>
                  <a:lnTo>
                    <a:pt x="27" y="302"/>
                  </a:lnTo>
                  <a:lnTo>
                    <a:pt x="35" y="308"/>
                  </a:lnTo>
                  <a:lnTo>
                    <a:pt x="41" y="310"/>
                  </a:lnTo>
                  <a:lnTo>
                    <a:pt x="48" y="312"/>
                  </a:lnTo>
                  <a:lnTo>
                    <a:pt x="52" y="314"/>
                  </a:lnTo>
                  <a:lnTo>
                    <a:pt x="62" y="327"/>
                  </a:lnTo>
                  <a:lnTo>
                    <a:pt x="72" y="347"/>
                  </a:lnTo>
                  <a:lnTo>
                    <a:pt x="85" y="366"/>
                  </a:lnTo>
                  <a:lnTo>
                    <a:pt x="91" y="374"/>
                  </a:lnTo>
                  <a:lnTo>
                    <a:pt x="99" y="382"/>
                  </a:lnTo>
                  <a:lnTo>
                    <a:pt x="105" y="386"/>
                  </a:lnTo>
                  <a:lnTo>
                    <a:pt x="110" y="391"/>
                  </a:lnTo>
                  <a:lnTo>
                    <a:pt x="118" y="395"/>
                  </a:lnTo>
                  <a:lnTo>
                    <a:pt x="128" y="399"/>
                  </a:lnTo>
                  <a:lnTo>
                    <a:pt x="137" y="403"/>
                  </a:lnTo>
                  <a:lnTo>
                    <a:pt x="149" y="405"/>
                  </a:lnTo>
                  <a:lnTo>
                    <a:pt x="161" y="407"/>
                  </a:lnTo>
                  <a:lnTo>
                    <a:pt x="172" y="407"/>
                  </a:lnTo>
                  <a:lnTo>
                    <a:pt x="184" y="407"/>
                  </a:lnTo>
                  <a:lnTo>
                    <a:pt x="196" y="405"/>
                  </a:lnTo>
                  <a:lnTo>
                    <a:pt x="207" y="403"/>
                  </a:lnTo>
                  <a:lnTo>
                    <a:pt x="219" y="399"/>
                  </a:lnTo>
                  <a:lnTo>
                    <a:pt x="226" y="395"/>
                  </a:lnTo>
                  <a:lnTo>
                    <a:pt x="234" y="391"/>
                  </a:lnTo>
                  <a:lnTo>
                    <a:pt x="240" y="386"/>
                  </a:lnTo>
                  <a:lnTo>
                    <a:pt x="246" y="382"/>
                  </a:lnTo>
                  <a:lnTo>
                    <a:pt x="254" y="374"/>
                  </a:lnTo>
                  <a:lnTo>
                    <a:pt x="261" y="366"/>
                  </a:lnTo>
                  <a:lnTo>
                    <a:pt x="273" y="347"/>
                  </a:lnTo>
                  <a:lnTo>
                    <a:pt x="283" y="327"/>
                  </a:lnTo>
                  <a:lnTo>
                    <a:pt x="292" y="314"/>
                  </a:lnTo>
                  <a:lnTo>
                    <a:pt x="298" y="312"/>
                  </a:lnTo>
                  <a:lnTo>
                    <a:pt x="304" y="310"/>
                  </a:lnTo>
                  <a:lnTo>
                    <a:pt x="310" y="308"/>
                  </a:lnTo>
                  <a:lnTo>
                    <a:pt x="317" y="302"/>
                  </a:lnTo>
                  <a:lnTo>
                    <a:pt x="325" y="295"/>
                  </a:lnTo>
                  <a:lnTo>
                    <a:pt x="331" y="287"/>
                  </a:lnTo>
                  <a:lnTo>
                    <a:pt x="337" y="275"/>
                  </a:lnTo>
                  <a:lnTo>
                    <a:pt x="341" y="260"/>
                  </a:lnTo>
                  <a:lnTo>
                    <a:pt x="343" y="252"/>
                  </a:lnTo>
                  <a:lnTo>
                    <a:pt x="345" y="246"/>
                  </a:lnTo>
                  <a:lnTo>
                    <a:pt x="345" y="238"/>
                  </a:lnTo>
                  <a:lnTo>
                    <a:pt x="345" y="231"/>
                  </a:lnTo>
                  <a:lnTo>
                    <a:pt x="343" y="225"/>
                  </a:lnTo>
                  <a:lnTo>
                    <a:pt x="343" y="219"/>
                  </a:lnTo>
                  <a:lnTo>
                    <a:pt x="339" y="213"/>
                  </a:lnTo>
                  <a:lnTo>
                    <a:pt x="337" y="207"/>
                  </a:lnTo>
                  <a:lnTo>
                    <a:pt x="333" y="204"/>
                  </a:lnTo>
                  <a:lnTo>
                    <a:pt x="331" y="200"/>
                  </a:lnTo>
                  <a:lnTo>
                    <a:pt x="323" y="194"/>
                  </a:lnTo>
                  <a:lnTo>
                    <a:pt x="323" y="180"/>
                  </a:lnTo>
                  <a:lnTo>
                    <a:pt x="321" y="165"/>
                  </a:lnTo>
                  <a:lnTo>
                    <a:pt x="323" y="155"/>
                  </a:lnTo>
                  <a:lnTo>
                    <a:pt x="323" y="144"/>
                  </a:lnTo>
                  <a:lnTo>
                    <a:pt x="321" y="126"/>
                  </a:lnTo>
                  <a:lnTo>
                    <a:pt x="319" y="109"/>
                  </a:lnTo>
                  <a:lnTo>
                    <a:pt x="315" y="97"/>
                  </a:lnTo>
                  <a:lnTo>
                    <a:pt x="314" y="87"/>
                  </a:lnTo>
                  <a:lnTo>
                    <a:pt x="310" y="78"/>
                  </a:lnTo>
                  <a:lnTo>
                    <a:pt x="306" y="68"/>
                  </a:lnTo>
                  <a:lnTo>
                    <a:pt x="300" y="58"/>
                  </a:lnTo>
                  <a:lnTo>
                    <a:pt x="294" y="51"/>
                  </a:lnTo>
                  <a:lnTo>
                    <a:pt x="286" y="43"/>
                  </a:lnTo>
                  <a:lnTo>
                    <a:pt x="279" y="35"/>
                  </a:lnTo>
                  <a:lnTo>
                    <a:pt x="267" y="27"/>
                  </a:lnTo>
                  <a:lnTo>
                    <a:pt x="256" y="20"/>
                  </a:lnTo>
                  <a:lnTo>
                    <a:pt x="244" y="14"/>
                  </a:lnTo>
                  <a:lnTo>
                    <a:pt x="232" y="10"/>
                  </a:lnTo>
                  <a:lnTo>
                    <a:pt x="219" y="6"/>
                  </a:lnTo>
                  <a:lnTo>
                    <a:pt x="207" y="2"/>
                  </a:lnTo>
                  <a:lnTo>
                    <a:pt x="196" y="2"/>
                  </a:lnTo>
                  <a:lnTo>
                    <a:pt x="182" y="0"/>
                  </a:lnTo>
                  <a:lnTo>
                    <a:pt x="172" y="0"/>
                  </a:lnTo>
                  <a:lnTo>
                    <a:pt x="163" y="2"/>
                  </a:lnTo>
                  <a:lnTo>
                    <a:pt x="153" y="4"/>
                  </a:lnTo>
                  <a:lnTo>
                    <a:pt x="143" y="8"/>
                  </a:lnTo>
                  <a:lnTo>
                    <a:pt x="134" y="10"/>
                  </a:lnTo>
                  <a:lnTo>
                    <a:pt x="126" y="14"/>
                  </a:lnTo>
                  <a:lnTo>
                    <a:pt x="116" y="18"/>
                  </a:lnTo>
                  <a:lnTo>
                    <a:pt x="110" y="24"/>
                  </a:lnTo>
                  <a:lnTo>
                    <a:pt x="99" y="31"/>
                  </a:lnTo>
                  <a:lnTo>
                    <a:pt x="89" y="43"/>
                  </a:lnTo>
                  <a:lnTo>
                    <a:pt x="81" y="51"/>
                  </a:lnTo>
                  <a:lnTo>
                    <a:pt x="77" y="58"/>
                  </a:lnTo>
                  <a:lnTo>
                    <a:pt x="72" y="58"/>
                  </a:lnTo>
                  <a:lnTo>
                    <a:pt x="64" y="60"/>
                  </a:lnTo>
                  <a:lnTo>
                    <a:pt x="54" y="62"/>
                  </a:lnTo>
                  <a:lnTo>
                    <a:pt x="46" y="66"/>
                  </a:lnTo>
                  <a:lnTo>
                    <a:pt x="39" y="74"/>
                  </a:lnTo>
                  <a:lnTo>
                    <a:pt x="29" y="82"/>
                  </a:lnTo>
                  <a:lnTo>
                    <a:pt x="27" y="85"/>
                  </a:lnTo>
                  <a:lnTo>
                    <a:pt x="21" y="91"/>
                  </a:lnTo>
                  <a:lnTo>
                    <a:pt x="19" y="97"/>
                  </a:lnTo>
                  <a:lnTo>
                    <a:pt x="16" y="107"/>
                  </a:lnTo>
                  <a:lnTo>
                    <a:pt x="12" y="118"/>
                  </a:lnTo>
                  <a:lnTo>
                    <a:pt x="10" y="132"/>
                  </a:lnTo>
                  <a:lnTo>
                    <a:pt x="10" y="144"/>
                  </a:lnTo>
                  <a:lnTo>
                    <a:pt x="12" y="151"/>
                  </a:lnTo>
                  <a:lnTo>
                    <a:pt x="14" y="161"/>
                  </a:lnTo>
                  <a:lnTo>
                    <a:pt x="16" y="167"/>
                  </a:lnTo>
                  <a:lnTo>
                    <a:pt x="17" y="175"/>
                  </a:lnTo>
                  <a:lnTo>
                    <a:pt x="21" y="178"/>
                  </a:lnTo>
                  <a:lnTo>
                    <a:pt x="21" y="194"/>
                  </a:lnTo>
                  <a:lnTo>
                    <a:pt x="14" y="200"/>
                  </a:lnTo>
                  <a:lnTo>
                    <a:pt x="12" y="204"/>
                  </a:lnTo>
                  <a:lnTo>
                    <a:pt x="8" y="207"/>
                  </a:lnTo>
                  <a:lnTo>
                    <a:pt x="6" y="213"/>
                  </a:lnTo>
                  <a:lnTo>
                    <a:pt x="4" y="219"/>
                  </a:lnTo>
                  <a:lnTo>
                    <a:pt x="2" y="225"/>
                  </a:lnTo>
                  <a:lnTo>
                    <a:pt x="0" y="231"/>
                  </a:lnTo>
                  <a:lnTo>
                    <a:pt x="0" y="238"/>
                  </a:lnTo>
                  <a:lnTo>
                    <a:pt x="0" y="246"/>
                  </a:lnTo>
                  <a:lnTo>
                    <a:pt x="2" y="252"/>
                  </a:lnTo>
                  <a:lnTo>
                    <a:pt x="4" y="260"/>
                  </a:lnTo>
                  <a:close/>
                  <a:moveTo>
                    <a:pt x="33" y="236"/>
                  </a:moveTo>
                  <a:lnTo>
                    <a:pt x="33" y="229"/>
                  </a:lnTo>
                  <a:lnTo>
                    <a:pt x="35" y="225"/>
                  </a:lnTo>
                  <a:lnTo>
                    <a:pt x="39" y="221"/>
                  </a:lnTo>
                  <a:lnTo>
                    <a:pt x="41" y="221"/>
                  </a:lnTo>
                  <a:lnTo>
                    <a:pt x="43" y="219"/>
                  </a:lnTo>
                  <a:lnTo>
                    <a:pt x="46" y="219"/>
                  </a:lnTo>
                  <a:lnTo>
                    <a:pt x="50" y="215"/>
                  </a:lnTo>
                  <a:lnTo>
                    <a:pt x="52" y="209"/>
                  </a:lnTo>
                  <a:lnTo>
                    <a:pt x="52" y="204"/>
                  </a:lnTo>
                  <a:lnTo>
                    <a:pt x="52" y="198"/>
                  </a:lnTo>
                  <a:lnTo>
                    <a:pt x="52" y="184"/>
                  </a:lnTo>
                  <a:lnTo>
                    <a:pt x="62" y="180"/>
                  </a:lnTo>
                  <a:lnTo>
                    <a:pt x="74" y="175"/>
                  </a:lnTo>
                  <a:lnTo>
                    <a:pt x="85" y="165"/>
                  </a:lnTo>
                  <a:lnTo>
                    <a:pt x="97" y="155"/>
                  </a:lnTo>
                  <a:lnTo>
                    <a:pt x="103" y="147"/>
                  </a:lnTo>
                  <a:lnTo>
                    <a:pt x="106" y="142"/>
                  </a:lnTo>
                  <a:lnTo>
                    <a:pt x="114" y="126"/>
                  </a:lnTo>
                  <a:lnTo>
                    <a:pt x="122" y="134"/>
                  </a:lnTo>
                  <a:lnTo>
                    <a:pt x="134" y="142"/>
                  </a:lnTo>
                  <a:lnTo>
                    <a:pt x="145" y="147"/>
                  </a:lnTo>
                  <a:lnTo>
                    <a:pt x="161" y="155"/>
                  </a:lnTo>
                  <a:lnTo>
                    <a:pt x="174" y="161"/>
                  </a:lnTo>
                  <a:lnTo>
                    <a:pt x="192" y="165"/>
                  </a:lnTo>
                  <a:lnTo>
                    <a:pt x="209" y="169"/>
                  </a:lnTo>
                  <a:lnTo>
                    <a:pt x="228" y="173"/>
                  </a:lnTo>
                  <a:lnTo>
                    <a:pt x="263" y="176"/>
                  </a:lnTo>
                  <a:lnTo>
                    <a:pt x="292" y="180"/>
                  </a:lnTo>
                  <a:lnTo>
                    <a:pt x="292" y="196"/>
                  </a:lnTo>
                  <a:lnTo>
                    <a:pt x="292" y="204"/>
                  </a:lnTo>
                  <a:lnTo>
                    <a:pt x="292" y="209"/>
                  </a:lnTo>
                  <a:lnTo>
                    <a:pt x="294" y="215"/>
                  </a:lnTo>
                  <a:lnTo>
                    <a:pt x="296" y="217"/>
                  </a:lnTo>
                  <a:lnTo>
                    <a:pt x="298" y="219"/>
                  </a:lnTo>
                  <a:lnTo>
                    <a:pt x="302" y="219"/>
                  </a:lnTo>
                  <a:lnTo>
                    <a:pt x="304" y="221"/>
                  </a:lnTo>
                  <a:lnTo>
                    <a:pt x="308" y="221"/>
                  </a:lnTo>
                  <a:lnTo>
                    <a:pt x="310" y="225"/>
                  </a:lnTo>
                  <a:lnTo>
                    <a:pt x="312" y="229"/>
                  </a:lnTo>
                  <a:lnTo>
                    <a:pt x="312" y="236"/>
                  </a:lnTo>
                  <a:lnTo>
                    <a:pt x="312" y="244"/>
                  </a:lnTo>
                  <a:lnTo>
                    <a:pt x="310" y="252"/>
                  </a:lnTo>
                  <a:lnTo>
                    <a:pt x="308" y="262"/>
                  </a:lnTo>
                  <a:lnTo>
                    <a:pt x="304" y="269"/>
                  </a:lnTo>
                  <a:lnTo>
                    <a:pt x="302" y="273"/>
                  </a:lnTo>
                  <a:lnTo>
                    <a:pt x="298" y="277"/>
                  </a:lnTo>
                  <a:lnTo>
                    <a:pt x="294" y="279"/>
                  </a:lnTo>
                  <a:lnTo>
                    <a:pt x="292" y="281"/>
                  </a:lnTo>
                  <a:lnTo>
                    <a:pt x="285" y="283"/>
                  </a:lnTo>
                  <a:lnTo>
                    <a:pt x="285" y="283"/>
                  </a:lnTo>
                  <a:lnTo>
                    <a:pt x="279" y="281"/>
                  </a:lnTo>
                  <a:lnTo>
                    <a:pt x="275" y="283"/>
                  </a:lnTo>
                  <a:lnTo>
                    <a:pt x="269" y="287"/>
                  </a:lnTo>
                  <a:lnTo>
                    <a:pt x="267" y="291"/>
                  </a:lnTo>
                  <a:lnTo>
                    <a:pt x="259" y="306"/>
                  </a:lnTo>
                  <a:lnTo>
                    <a:pt x="250" y="324"/>
                  </a:lnTo>
                  <a:lnTo>
                    <a:pt x="238" y="343"/>
                  </a:lnTo>
                  <a:lnTo>
                    <a:pt x="230" y="351"/>
                  </a:lnTo>
                  <a:lnTo>
                    <a:pt x="225" y="358"/>
                  </a:lnTo>
                  <a:lnTo>
                    <a:pt x="217" y="364"/>
                  </a:lnTo>
                  <a:lnTo>
                    <a:pt x="207" y="370"/>
                  </a:lnTo>
                  <a:lnTo>
                    <a:pt x="197" y="372"/>
                  </a:lnTo>
                  <a:lnTo>
                    <a:pt x="190" y="374"/>
                  </a:lnTo>
                  <a:lnTo>
                    <a:pt x="180" y="376"/>
                  </a:lnTo>
                  <a:lnTo>
                    <a:pt x="172" y="376"/>
                  </a:lnTo>
                  <a:lnTo>
                    <a:pt x="165" y="376"/>
                  </a:lnTo>
                  <a:lnTo>
                    <a:pt x="155" y="374"/>
                  </a:lnTo>
                  <a:lnTo>
                    <a:pt x="147" y="372"/>
                  </a:lnTo>
                  <a:lnTo>
                    <a:pt x="137" y="370"/>
                  </a:lnTo>
                  <a:lnTo>
                    <a:pt x="128" y="364"/>
                  </a:lnTo>
                  <a:lnTo>
                    <a:pt x="120" y="358"/>
                  </a:lnTo>
                  <a:lnTo>
                    <a:pt x="114" y="351"/>
                  </a:lnTo>
                  <a:lnTo>
                    <a:pt x="108" y="343"/>
                  </a:lnTo>
                  <a:lnTo>
                    <a:pt x="95" y="324"/>
                  </a:lnTo>
                  <a:lnTo>
                    <a:pt x="85" y="306"/>
                  </a:lnTo>
                  <a:lnTo>
                    <a:pt x="77" y="291"/>
                  </a:lnTo>
                  <a:lnTo>
                    <a:pt x="76" y="287"/>
                  </a:lnTo>
                  <a:lnTo>
                    <a:pt x="72" y="285"/>
                  </a:lnTo>
                  <a:lnTo>
                    <a:pt x="68" y="283"/>
                  </a:lnTo>
                  <a:lnTo>
                    <a:pt x="64" y="281"/>
                  </a:lnTo>
                  <a:lnTo>
                    <a:pt x="60" y="283"/>
                  </a:lnTo>
                  <a:lnTo>
                    <a:pt x="60" y="283"/>
                  </a:lnTo>
                  <a:lnTo>
                    <a:pt x="54" y="281"/>
                  </a:lnTo>
                  <a:lnTo>
                    <a:pt x="50" y="279"/>
                  </a:lnTo>
                  <a:lnTo>
                    <a:pt x="46" y="277"/>
                  </a:lnTo>
                  <a:lnTo>
                    <a:pt x="43" y="273"/>
                  </a:lnTo>
                  <a:lnTo>
                    <a:pt x="41" y="269"/>
                  </a:lnTo>
                  <a:lnTo>
                    <a:pt x="37" y="262"/>
                  </a:lnTo>
                  <a:lnTo>
                    <a:pt x="35" y="252"/>
                  </a:lnTo>
                  <a:lnTo>
                    <a:pt x="33" y="244"/>
                  </a:lnTo>
                  <a:lnTo>
                    <a:pt x="33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14" name="Freeform 35"/>
            <p:cNvSpPr>
              <a:spLocks noEditPoints="1"/>
            </p:cNvSpPr>
            <p:nvPr/>
          </p:nvSpPr>
          <p:spPr bwMode="auto">
            <a:xfrm>
              <a:off x="15638463" y="979488"/>
              <a:ext cx="985837" cy="460375"/>
            </a:xfrm>
            <a:custGeom>
              <a:avLst/>
              <a:gdLst>
                <a:gd name="T0" fmla="*/ 9 w 621"/>
                <a:gd name="T1" fmla="*/ 288 h 290"/>
                <a:gd name="T2" fmla="*/ 15 w 621"/>
                <a:gd name="T3" fmla="*/ 290 h 290"/>
                <a:gd name="T4" fmla="*/ 607 w 621"/>
                <a:gd name="T5" fmla="*/ 290 h 290"/>
                <a:gd name="T6" fmla="*/ 615 w 621"/>
                <a:gd name="T7" fmla="*/ 286 h 290"/>
                <a:gd name="T8" fmla="*/ 621 w 621"/>
                <a:gd name="T9" fmla="*/ 277 h 290"/>
                <a:gd name="T10" fmla="*/ 621 w 621"/>
                <a:gd name="T11" fmla="*/ 162 h 290"/>
                <a:gd name="T12" fmla="*/ 619 w 621"/>
                <a:gd name="T13" fmla="*/ 143 h 290"/>
                <a:gd name="T14" fmla="*/ 615 w 621"/>
                <a:gd name="T15" fmla="*/ 128 h 290"/>
                <a:gd name="T16" fmla="*/ 609 w 621"/>
                <a:gd name="T17" fmla="*/ 112 h 290"/>
                <a:gd name="T18" fmla="*/ 602 w 621"/>
                <a:gd name="T19" fmla="*/ 98 h 290"/>
                <a:gd name="T20" fmla="*/ 592 w 621"/>
                <a:gd name="T21" fmla="*/ 85 h 290"/>
                <a:gd name="T22" fmla="*/ 578 w 621"/>
                <a:gd name="T23" fmla="*/ 73 h 290"/>
                <a:gd name="T24" fmla="*/ 565 w 621"/>
                <a:gd name="T25" fmla="*/ 66 h 290"/>
                <a:gd name="T26" fmla="*/ 549 w 621"/>
                <a:gd name="T27" fmla="*/ 58 h 290"/>
                <a:gd name="T28" fmla="*/ 408 w 621"/>
                <a:gd name="T29" fmla="*/ 0 h 290"/>
                <a:gd name="T30" fmla="*/ 400 w 621"/>
                <a:gd name="T31" fmla="*/ 0 h 290"/>
                <a:gd name="T32" fmla="*/ 394 w 621"/>
                <a:gd name="T33" fmla="*/ 4 h 290"/>
                <a:gd name="T34" fmla="*/ 391 w 621"/>
                <a:gd name="T35" fmla="*/ 7 h 290"/>
                <a:gd name="T36" fmla="*/ 354 w 621"/>
                <a:gd name="T37" fmla="*/ 108 h 290"/>
                <a:gd name="T38" fmla="*/ 360 w 621"/>
                <a:gd name="T39" fmla="*/ 62 h 290"/>
                <a:gd name="T40" fmla="*/ 360 w 621"/>
                <a:gd name="T41" fmla="*/ 52 h 290"/>
                <a:gd name="T42" fmla="*/ 356 w 621"/>
                <a:gd name="T43" fmla="*/ 46 h 290"/>
                <a:gd name="T44" fmla="*/ 350 w 621"/>
                <a:gd name="T45" fmla="*/ 40 h 290"/>
                <a:gd name="T46" fmla="*/ 344 w 621"/>
                <a:gd name="T47" fmla="*/ 38 h 290"/>
                <a:gd name="T48" fmla="*/ 273 w 621"/>
                <a:gd name="T49" fmla="*/ 38 h 290"/>
                <a:gd name="T50" fmla="*/ 265 w 621"/>
                <a:gd name="T51" fmla="*/ 42 h 290"/>
                <a:gd name="T52" fmla="*/ 261 w 621"/>
                <a:gd name="T53" fmla="*/ 48 h 290"/>
                <a:gd name="T54" fmla="*/ 261 w 621"/>
                <a:gd name="T55" fmla="*/ 58 h 290"/>
                <a:gd name="T56" fmla="*/ 273 w 621"/>
                <a:gd name="T57" fmla="*/ 89 h 290"/>
                <a:gd name="T58" fmla="*/ 230 w 621"/>
                <a:gd name="T59" fmla="*/ 11 h 290"/>
                <a:gd name="T60" fmla="*/ 226 w 621"/>
                <a:gd name="T61" fmla="*/ 6 h 290"/>
                <a:gd name="T62" fmla="*/ 220 w 621"/>
                <a:gd name="T63" fmla="*/ 2 h 290"/>
                <a:gd name="T64" fmla="*/ 214 w 621"/>
                <a:gd name="T65" fmla="*/ 0 h 290"/>
                <a:gd name="T66" fmla="*/ 209 w 621"/>
                <a:gd name="T67" fmla="*/ 2 h 290"/>
                <a:gd name="T68" fmla="*/ 62 w 621"/>
                <a:gd name="T69" fmla="*/ 62 h 290"/>
                <a:gd name="T70" fmla="*/ 46 w 621"/>
                <a:gd name="T71" fmla="*/ 69 h 290"/>
                <a:gd name="T72" fmla="*/ 34 w 621"/>
                <a:gd name="T73" fmla="*/ 79 h 290"/>
                <a:gd name="T74" fmla="*/ 23 w 621"/>
                <a:gd name="T75" fmla="*/ 93 h 290"/>
                <a:gd name="T76" fmla="*/ 13 w 621"/>
                <a:gd name="T77" fmla="*/ 104 h 290"/>
                <a:gd name="T78" fmla="*/ 7 w 621"/>
                <a:gd name="T79" fmla="*/ 120 h 290"/>
                <a:gd name="T80" fmla="*/ 2 w 621"/>
                <a:gd name="T81" fmla="*/ 135 h 290"/>
                <a:gd name="T82" fmla="*/ 0 w 621"/>
                <a:gd name="T83" fmla="*/ 153 h 290"/>
                <a:gd name="T84" fmla="*/ 0 w 621"/>
                <a:gd name="T85" fmla="*/ 273 h 290"/>
                <a:gd name="T86" fmla="*/ 0 w 621"/>
                <a:gd name="T87" fmla="*/ 280 h 290"/>
                <a:gd name="T88" fmla="*/ 406 w 621"/>
                <a:gd name="T89" fmla="*/ 158 h 290"/>
                <a:gd name="T90" fmla="*/ 406 w 621"/>
                <a:gd name="T91" fmla="*/ 151 h 290"/>
                <a:gd name="T92" fmla="*/ 416 w 621"/>
                <a:gd name="T93" fmla="*/ 143 h 290"/>
                <a:gd name="T94" fmla="*/ 422 w 621"/>
                <a:gd name="T95" fmla="*/ 141 h 290"/>
                <a:gd name="T96" fmla="*/ 532 w 621"/>
                <a:gd name="T97" fmla="*/ 141 h 290"/>
                <a:gd name="T98" fmla="*/ 540 w 621"/>
                <a:gd name="T99" fmla="*/ 145 h 290"/>
                <a:gd name="T100" fmla="*/ 543 w 621"/>
                <a:gd name="T101" fmla="*/ 155 h 290"/>
                <a:gd name="T102" fmla="*/ 545 w 621"/>
                <a:gd name="T103" fmla="*/ 207 h 290"/>
                <a:gd name="T104" fmla="*/ 543 w 621"/>
                <a:gd name="T105" fmla="*/ 213 h 290"/>
                <a:gd name="T106" fmla="*/ 536 w 621"/>
                <a:gd name="T107" fmla="*/ 222 h 290"/>
                <a:gd name="T108" fmla="*/ 530 w 621"/>
                <a:gd name="T109" fmla="*/ 224 h 290"/>
                <a:gd name="T110" fmla="*/ 418 w 621"/>
                <a:gd name="T111" fmla="*/ 222 h 290"/>
                <a:gd name="T112" fmla="*/ 410 w 621"/>
                <a:gd name="T113" fmla="*/ 218 h 290"/>
                <a:gd name="T114" fmla="*/ 406 w 621"/>
                <a:gd name="T115" fmla="*/ 211 h 290"/>
                <a:gd name="T116" fmla="*/ 406 w 621"/>
                <a:gd name="T117" fmla="*/ 15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1" h="290">
                  <a:moveTo>
                    <a:pt x="4" y="286"/>
                  </a:moveTo>
                  <a:lnTo>
                    <a:pt x="9" y="288"/>
                  </a:lnTo>
                  <a:lnTo>
                    <a:pt x="11" y="290"/>
                  </a:lnTo>
                  <a:lnTo>
                    <a:pt x="15" y="290"/>
                  </a:lnTo>
                  <a:lnTo>
                    <a:pt x="603" y="290"/>
                  </a:lnTo>
                  <a:lnTo>
                    <a:pt x="607" y="290"/>
                  </a:lnTo>
                  <a:lnTo>
                    <a:pt x="609" y="288"/>
                  </a:lnTo>
                  <a:lnTo>
                    <a:pt x="615" y="286"/>
                  </a:lnTo>
                  <a:lnTo>
                    <a:pt x="619" y="280"/>
                  </a:lnTo>
                  <a:lnTo>
                    <a:pt x="621" y="277"/>
                  </a:lnTo>
                  <a:lnTo>
                    <a:pt x="621" y="273"/>
                  </a:lnTo>
                  <a:lnTo>
                    <a:pt x="621" y="162"/>
                  </a:lnTo>
                  <a:lnTo>
                    <a:pt x="621" y="153"/>
                  </a:lnTo>
                  <a:lnTo>
                    <a:pt x="619" y="143"/>
                  </a:lnTo>
                  <a:lnTo>
                    <a:pt x="617" y="135"/>
                  </a:lnTo>
                  <a:lnTo>
                    <a:pt x="615" y="128"/>
                  </a:lnTo>
                  <a:lnTo>
                    <a:pt x="611" y="120"/>
                  </a:lnTo>
                  <a:lnTo>
                    <a:pt x="609" y="112"/>
                  </a:lnTo>
                  <a:lnTo>
                    <a:pt x="605" y="104"/>
                  </a:lnTo>
                  <a:lnTo>
                    <a:pt x="602" y="98"/>
                  </a:lnTo>
                  <a:lnTo>
                    <a:pt x="596" y="93"/>
                  </a:lnTo>
                  <a:lnTo>
                    <a:pt x="592" y="85"/>
                  </a:lnTo>
                  <a:lnTo>
                    <a:pt x="584" y="79"/>
                  </a:lnTo>
                  <a:lnTo>
                    <a:pt x="578" y="73"/>
                  </a:lnTo>
                  <a:lnTo>
                    <a:pt x="572" y="69"/>
                  </a:lnTo>
                  <a:lnTo>
                    <a:pt x="565" y="66"/>
                  </a:lnTo>
                  <a:lnTo>
                    <a:pt x="557" y="62"/>
                  </a:lnTo>
                  <a:lnTo>
                    <a:pt x="549" y="58"/>
                  </a:lnTo>
                  <a:lnTo>
                    <a:pt x="410" y="2"/>
                  </a:lnTo>
                  <a:lnTo>
                    <a:pt x="408" y="0"/>
                  </a:lnTo>
                  <a:lnTo>
                    <a:pt x="404" y="0"/>
                  </a:lnTo>
                  <a:lnTo>
                    <a:pt x="400" y="0"/>
                  </a:lnTo>
                  <a:lnTo>
                    <a:pt x="398" y="2"/>
                  </a:lnTo>
                  <a:lnTo>
                    <a:pt x="394" y="4"/>
                  </a:lnTo>
                  <a:lnTo>
                    <a:pt x="393" y="6"/>
                  </a:lnTo>
                  <a:lnTo>
                    <a:pt x="391" y="7"/>
                  </a:lnTo>
                  <a:lnTo>
                    <a:pt x="389" y="11"/>
                  </a:lnTo>
                  <a:lnTo>
                    <a:pt x="354" y="108"/>
                  </a:lnTo>
                  <a:lnTo>
                    <a:pt x="348" y="89"/>
                  </a:lnTo>
                  <a:lnTo>
                    <a:pt x="360" y="62"/>
                  </a:lnTo>
                  <a:lnTo>
                    <a:pt x="360" y="58"/>
                  </a:lnTo>
                  <a:lnTo>
                    <a:pt x="360" y="52"/>
                  </a:lnTo>
                  <a:lnTo>
                    <a:pt x="360" y="48"/>
                  </a:lnTo>
                  <a:lnTo>
                    <a:pt x="356" y="46"/>
                  </a:lnTo>
                  <a:lnTo>
                    <a:pt x="354" y="42"/>
                  </a:lnTo>
                  <a:lnTo>
                    <a:pt x="350" y="40"/>
                  </a:lnTo>
                  <a:lnTo>
                    <a:pt x="348" y="38"/>
                  </a:lnTo>
                  <a:lnTo>
                    <a:pt x="344" y="38"/>
                  </a:lnTo>
                  <a:lnTo>
                    <a:pt x="274" y="38"/>
                  </a:lnTo>
                  <a:lnTo>
                    <a:pt x="273" y="38"/>
                  </a:lnTo>
                  <a:lnTo>
                    <a:pt x="269" y="40"/>
                  </a:lnTo>
                  <a:lnTo>
                    <a:pt x="265" y="42"/>
                  </a:lnTo>
                  <a:lnTo>
                    <a:pt x="263" y="46"/>
                  </a:lnTo>
                  <a:lnTo>
                    <a:pt x="261" y="48"/>
                  </a:lnTo>
                  <a:lnTo>
                    <a:pt x="261" y="52"/>
                  </a:lnTo>
                  <a:lnTo>
                    <a:pt x="261" y="58"/>
                  </a:lnTo>
                  <a:lnTo>
                    <a:pt x="261" y="62"/>
                  </a:lnTo>
                  <a:lnTo>
                    <a:pt x="273" y="89"/>
                  </a:lnTo>
                  <a:lnTo>
                    <a:pt x="265" y="108"/>
                  </a:lnTo>
                  <a:lnTo>
                    <a:pt x="230" y="11"/>
                  </a:lnTo>
                  <a:lnTo>
                    <a:pt x="228" y="7"/>
                  </a:lnTo>
                  <a:lnTo>
                    <a:pt x="226" y="6"/>
                  </a:lnTo>
                  <a:lnTo>
                    <a:pt x="224" y="4"/>
                  </a:lnTo>
                  <a:lnTo>
                    <a:pt x="220" y="2"/>
                  </a:lnTo>
                  <a:lnTo>
                    <a:pt x="218" y="0"/>
                  </a:lnTo>
                  <a:lnTo>
                    <a:pt x="214" y="0"/>
                  </a:lnTo>
                  <a:lnTo>
                    <a:pt x="213" y="0"/>
                  </a:lnTo>
                  <a:lnTo>
                    <a:pt x="209" y="2"/>
                  </a:lnTo>
                  <a:lnTo>
                    <a:pt x="69" y="58"/>
                  </a:lnTo>
                  <a:lnTo>
                    <a:pt x="62" y="62"/>
                  </a:lnTo>
                  <a:lnTo>
                    <a:pt x="54" y="66"/>
                  </a:lnTo>
                  <a:lnTo>
                    <a:pt x="46" y="69"/>
                  </a:lnTo>
                  <a:lnTo>
                    <a:pt x="40" y="73"/>
                  </a:lnTo>
                  <a:lnTo>
                    <a:pt x="34" y="79"/>
                  </a:lnTo>
                  <a:lnTo>
                    <a:pt x="27" y="85"/>
                  </a:lnTo>
                  <a:lnTo>
                    <a:pt x="23" y="93"/>
                  </a:lnTo>
                  <a:lnTo>
                    <a:pt x="17" y="98"/>
                  </a:lnTo>
                  <a:lnTo>
                    <a:pt x="13" y="104"/>
                  </a:lnTo>
                  <a:lnTo>
                    <a:pt x="9" y="112"/>
                  </a:lnTo>
                  <a:lnTo>
                    <a:pt x="7" y="120"/>
                  </a:lnTo>
                  <a:lnTo>
                    <a:pt x="4" y="128"/>
                  </a:lnTo>
                  <a:lnTo>
                    <a:pt x="2" y="135"/>
                  </a:lnTo>
                  <a:lnTo>
                    <a:pt x="0" y="143"/>
                  </a:lnTo>
                  <a:lnTo>
                    <a:pt x="0" y="153"/>
                  </a:lnTo>
                  <a:lnTo>
                    <a:pt x="0" y="162"/>
                  </a:lnTo>
                  <a:lnTo>
                    <a:pt x="0" y="273"/>
                  </a:lnTo>
                  <a:lnTo>
                    <a:pt x="0" y="277"/>
                  </a:lnTo>
                  <a:lnTo>
                    <a:pt x="0" y="280"/>
                  </a:lnTo>
                  <a:lnTo>
                    <a:pt x="4" y="286"/>
                  </a:lnTo>
                  <a:close/>
                  <a:moveTo>
                    <a:pt x="406" y="158"/>
                  </a:moveTo>
                  <a:lnTo>
                    <a:pt x="406" y="155"/>
                  </a:lnTo>
                  <a:lnTo>
                    <a:pt x="406" y="151"/>
                  </a:lnTo>
                  <a:lnTo>
                    <a:pt x="410" y="145"/>
                  </a:lnTo>
                  <a:lnTo>
                    <a:pt x="416" y="143"/>
                  </a:lnTo>
                  <a:lnTo>
                    <a:pt x="418" y="141"/>
                  </a:lnTo>
                  <a:lnTo>
                    <a:pt x="422" y="141"/>
                  </a:lnTo>
                  <a:lnTo>
                    <a:pt x="530" y="141"/>
                  </a:lnTo>
                  <a:lnTo>
                    <a:pt x="532" y="141"/>
                  </a:lnTo>
                  <a:lnTo>
                    <a:pt x="536" y="143"/>
                  </a:lnTo>
                  <a:lnTo>
                    <a:pt x="540" y="145"/>
                  </a:lnTo>
                  <a:lnTo>
                    <a:pt x="543" y="151"/>
                  </a:lnTo>
                  <a:lnTo>
                    <a:pt x="543" y="155"/>
                  </a:lnTo>
                  <a:lnTo>
                    <a:pt x="545" y="158"/>
                  </a:lnTo>
                  <a:lnTo>
                    <a:pt x="545" y="207"/>
                  </a:lnTo>
                  <a:lnTo>
                    <a:pt x="543" y="211"/>
                  </a:lnTo>
                  <a:lnTo>
                    <a:pt x="543" y="213"/>
                  </a:lnTo>
                  <a:lnTo>
                    <a:pt x="540" y="218"/>
                  </a:lnTo>
                  <a:lnTo>
                    <a:pt x="536" y="222"/>
                  </a:lnTo>
                  <a:lnTo>
                    <a:pt x="532" y="222"/>
                  </a:lnTo>
                  <a:lnTo>
                    <a:pt x="530" y="224"/>
                  </a:lnTo>
                  <a:lnTo>
                    <a:pt x="422" y="224"/>
                  </a:lnTo>
                  <a:lnTo>
                    <a:pt x="418" y="222"/>
                  </a:lnTo>
                  <a:lnTo>
                    <a:pt x="416" y="222"/>
                  </a:lnTo>
                  <a:lnTo>
                    <a:pt x="410" y="218"/>
                  </a:lnTo>
                  <a:lnTo>
                    <a:pt x="406" y="213"/>
                  </a:lnTo>
                  <a:lnTo>
                    <a:pt x="406" y="211"/>
                  </a:lnTo>
                  <a:lnTo>
                    <a:pt x="406" y="207"/>
                  </a:lnTo>
                  <a:lnTo>
                    <a:pt x="406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 dirty="0"/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V="1">
            <a:off x="1112159" y="2710389"/>
            <a:ext cx="758818" cy="692072"/>
          </a:xfrm>
          <a:prstGeom prst="line">
            <a:avLst/>
          </a:prstGeom>
          <a:ln w="38100">
            <a:solidFill>
              <a:srgbClr val="85CC18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169468" y="2700359"/>
            <a:ext cx="780812" cy="712132"/>
          </a:xfrm>
          <a:prstGeom prst="line">
            <a:avLst/>
          </a:prstGeom>
          <a:ln w="38100">
            <a:solidFill>
              <a:srgbClr val="85CC18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05200" y="4126120"/>
            <a:ext cx="1203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Экспедитор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2586" y="2620533"/>
            <a:ext cx="9188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Клиент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708482" y="3964064"/>
            <a:ext cx="1617986" cy="8272"/>
          </a:xfrm>
          <a:prstGeom prst="line">
            <a:avLst/>
          </a:prstGeom>
          <a:ln w="38100">
            <a:solidFill>
              <a:srgbClr val="85CC18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2224" y="3587667"/>
            <a:ext cx="485775" cy="47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4" name="Group 1150"/>
          <p:cNvGrpSpPr/>
          <p:nvPr/>
        </p:nvGrpSpPr>
        <p:grpSpPr>
          <a:xfrm>
            <a:off x="769367" y="3679976"/>
            <a:ext cx="409862" cy="399961"/>
            <a:chOff x="10645775" y="404813"/>
            <a:chExt cx="985837" cy="962025"/>
          </a:xfrm>
        </p:grpSpPr>
        <p:sp>
          <p:nvSpPr>
            <p:cNvPr id="85" name="Freeform 24"/>
            <p:cNvSpPr>
              <a:spLocks noEditPoints="1"/>
            </p:cNvSpPr>
            <p:nvPr/>
          </p:nvSpPr>
          <p:spPr bwMode="auto">
            <a:xfrm>
              <a:off x="11128375" y="687388"/>
              <a:ext cx="503237" cy="584200"/>
            </a:xfrm>
            <a:custGeom>
              <a:avLst/>
              <a:gdLst>
                <a:gd name="T0" fmla="*/ 166 w 317"/>
                <a:gd name="T1" fmla="*/ 0 h 368"/>
                <a:gd name="T2" fmla="*/ 158 w 317"/>
                <a:gd name="T3" fmla="*/ 0 h 368"/>
                <a:gd name="T4" fmla="*/ 125 w 317"/>
                <a:gd name="T5" fmla="*/ 8 h 368"/>
                <a:gd name="T6" fmla="*/ 120 w 317"/>
                <a:gd name="T7" fmla="*/ 15 h 368"/>
                <a:gd name="T8" fmla="*/ 120 w 317"/>
                <a:gd name="T9" fmla="*/ 253 h 368"/>
                <a:gd name="T10" fmla="*/ 118 w 317"/>
                <a:gd name="T11" fmla="*/ 263 h 368"/>
                <a:gd name="T12" fmla="*/ 214 w 317"/>
                <a:gd name="T13" fmla="*/ 321 h 368"/>
                <a:gd name="T14" fmla="*/ 9 w 317"/>
                <a:gd name="T15" fmla="*/ 321 h 368"/>
                <a:gd name="T16" fmla="*/ 5 w 317"/>
                <a:gd name="T17" fmla="*/ 323 h 368"/>
                <a:gd name="T18" fmla="*/ 0 w 317"/>
                <a:gd name="T19" fmla="*/ 329 h 368"/>
                <a:gd name="T20" fmla="*/ 0 w 317"/>
                <a:gd name="T21" fmla="*/ 335 h 368"/>
                <a:gd name="T22" fmla="*/ 0 w 317"/>
                <a:gd name="T23" fmla="*/ 356 h 368"/>
                <a:gd name="T24" fmla="*/ 4 w 317"/>
                <a:gd name="T25" fmla="*/ 362 h 368"/>
                <a:gd name="T26" fmla="*/ 9 w 317"/>
                <a:gd name="T27" fmla="*/ 368 h 368"/>
                <a:gd name="T28" fmla="*/ 273 w 317"/>
                <a:gd name="T29" fmla="*/ 368 h 368"/>
                <a:gd name="T30" fmla="*/ 282 w 317"/>
                <a:gd name="T31" fmla="*/ 366 h 368"/>
                <a:gd name="T32" fmla="*/ 290 w 317"/>
                <a:gd name="T33" fmla="*/ 362 h 368"/>
                <a:gd name="T34" fmla="*/ 313 w 317"/>
                <a:gd name="T35" fmla="*/ 344 h 368"/>
                <a:gd name="T36" fmla="*/ 317 w 317"/>
                <a:gd name="T37" fmla="*/ 337 h 368"/>
                <a:gd name="T38" fmla="*/ 317 w 317"/>
                <a:gd name="T39" fmla="*/ 77 h 368"/>
                <a:gd name="T40" fmla="*/ 315 w 317"/>
                <a:gd name="T41" fmla="*/ 70 h 368"/>
                <a:gd name="T42" fmla="*/ 313 w 317"/>
                <a:gd name="T43" fmla="*/ 62 h 368"/>
                <a:gd name="T44" fmla="*/ 307 w 317"/>
                <a:gd name="T45" fmla="*/ 56 h 368"/>
                <a:gd name="T46" fmla="*/ 300 w 317"/>
                <a:gd name="T47" fmla="*/ 52 h 368"/>
                <a:gd name="T48" fmla="*/ 172 w 317"/>
                <a:gd name="T49" fmla="*/ 2 h 368"/>
                <a:gd name="T50" fmla="*/ 261 w 317"/>
                <a:gd name="T51" fmla="*/ 91 h 368"/>
                <a:gd name="T52" fmla="*/ 263 w 317"/>
                <a:gd name="T53" fmla="*/ 97 h 368"/>
                <a:gd name="T54" fmla="*/ 261 w 317"/>
                <a:gd name="T55" fmla="*/ 300 h 368"/>
                <a:gd name="T56" fmla="*/ 259 w 317"/>
                <a:gd name="T57" fmla="*/ 306 h 368"/>
                <a:gd name="T58" fmla="*/ 253 w 317"/>
                <a:gd name="T59" fmla="*/ 308 h 368"/>
                <a:gd name="T60" fmla="*/ 247 w 317"/>
                <a:gd name="T61" fmla="*/ 308 h 368"/>
                <a:gd name="T62" fmla="*/ 149 w 317"/>
                <a:gd name="T63" fmla="*/ 261 h 368"/>
                <a:gd name="T64" fmla="*/ 143 w 317"/>
                <a:gd name="T65" fmla="*/ 257 h 368"/>
                <a:gd name="T66" fmla="*/ 141 w 317"/>
                <a:gd name="T67" fmla="*/ 251 h 368"/>
                <a:gd name="T68" fmla="*/ 139 w 317"/>
                <a:gd name="T69" fmla="*/ 52 h 368"/>
                <a:gd name="T70" fmla="*/ 143 w 317"/>
                <a:gd name="T71" fmla="*/ 46 h 368"/>
                <a:gd name="T72" fmla="*/ 147 w 317"/>
                <a:gd name="T73" fmla="*/ 44 h 368"/>
                <a:gd name="T74" fmla="*/ 153 w 317"/>
                <a:gd name="T75" fmla="*/ 44 h 368"/>
                <a:gd name="T76" fmla="*/ 255 w 317"/>
                <a:gd name="T77" fmla="*/ 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7" h="368">
                  <a:moveTo>
                    <a:pt x="172" y="2"/>
                  </a:moveTo>
                  <a:lnTo>
                    <a:pt x="166" y="0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29" y="6"/>
                  </a:lnTo>
                  <a:lnTo>
                    <a:pt x="125" y="8"/>
                  </a:lnTo>
                  <a:lnTo>
                    <a:pt x="122" y="11"/>
                  </a:lnTo>
                  <a:lnTo>
                    <a:pt x="120" y="15"/>
                  </a:lnTo>
                  <a:lnTo>
                    <a:pt x="118" y="21"/>
                  </a:lnTo>
                  <a:lnTo>
                    <a:pt x="120" y="253"/>
                  </a:lnTo>
                  <a:lnTo>
                    <a:pt x="120" y="259"/>
                  </a:lnTo>
                  <a:lnTo>
                    <a:pt x="118" y="263"/>
                  </a:lnTo>
                  <a:lnTo>
                    <a:pt x="116" y="269"/>
                  </a:lnTo>
                  <a:lnTo>
                    <a:pt x="214" y="321"/>
                  </a:lnTo>
                  <a:lnTo>
                    <a:pt x="13" y="321"/>
                  </a:lnTo>
                  <a:lnTo>
                    <a:pt x="9" y="321"/>
                  </a:lnTo>
                  <a:lnTo>
                    <a:pt x="7" y="321"/>
                  </a:lnTo>
                  <a:lnTo>
                    <a:pt x="5" y="323"/>
                  </a:lnTo>
                  <a:lnTo>
                    <a:pt x="4" y="325"/>
                  </a:lnTo>
                  <a:lnTo>
                    <a:pt x="0" y="329"/>
                  </a:lnTo>
                  <a:lnTo>
                    <a:pt x="0" y="333"/>
                  </a:lnTo>
                  <a:lnTo>
                    <a:pt x="0" y="335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8"/>
                  </a:lnTo>
                  <a:lnTo>
                    <a:pt x="4" y="362"/>
                  </a:lnTo>
                  <a:lnTo>
                    <a:pt x="7" y="366"/>
                  </a:lnTo>
                  <a:lnTo>
                    <a:pt x="9" y="368"/>
                  </a:lnTo>
                  <a:lnTo>
                    <a:pt x="13" y="368"/>
                  </a:lnTo>
                  <a:lnTo>
                    <a:pt x="273" y="368"/>
                  </a:lnTo>
                  <a:lnTo>
                    <a:pt x="276" y="368"/>
                  </a:lnTo>
                  <a:lnTo>
                    <a:pt x="282" y="366"/>
                  </a:lnTo>
                  <a:lnTo>
                    <a:pt x="286" y="364"/>
                  </a:lnTo>
                  <a:lnTo>
                    <a:pt x="290" y="362"/>
                  </a:lnTo>
                  <a:lnTo>
                    <a:pt x="309" y="348"/>
                  </a:lnTo>
                  <a:lnTo>
                    <a:pt x="313" y="344"/>
                  </a:lnTo>
                  <a:lnTo>
                    <a:pt x="315" y="341"/>
                  </a:lnTo>
                  <a:lnTo>
                    <a:pt x="317" y="337"/>
                  </a:lnTo>
                  <a:lnTo>
                    <a:pt x="317" y="333"/>
                  </a:lnTo>
                  <a:lnTo>
                    <a:pt x="317" y="77"/>
                  </a:lnTo>
                  <a:lnTo>
                    <a:pt x="317" y="73"/>
                  </a:lnTo>
                  <a:lnTo>
                    <a:pt x="315" y="70"/>
                  </a:lnTo>
                  <a:lnTo>
                    <a:pt x="315" y="66"/>
                  </a:lnTo>
                  <a:lnTo>
                    <a:pt x="313" y="62"/>
                  </a:lnTo>
                  <a:lnTo>
                    <a:pt x="309" y="58"/>
                  </a:lnTo>
                  <a:lnTo>
                    <a:pt x="307" y="56"/>
                  </a:lnTo>
                  <a:lnTo>
                    <a:pt x="303" y="52"/>
                  </a:lnTo>
                  <a:lnTo>
                    <a:pt x="300" y="52"/>
                  </a:lnTo>
                  <a:lnTo>
                    <a:pt x="176" y="2"/>
                  </a:lnTo>
                  <a:lnTo>
                    <a:pt x="172" y="2"/>
                  </a:lnTo>
                  <a:close/>
                  <a:moveTo>
                    <a:pt x="259" y="87"/>
                  </a:moveTo>
                  <a:lnTo>
                    <a:pt x="261" y="91"/>
                  </a:lnTo>
                  <a:lnTo>
                    <a:pt x="261" y="93"/>
                  </a:lnTo>
                  <a:lnTo>
                    <a:pt x="263" y="97"/>
                  </a:lnTo>
                  <a:lnTo>
                    <a:pt x="263" y="298"/>
                  </a:lnTo>
                  <a:lnTo>
                    <a:pt x="261" y="300"/>
                  </a:lnTo>
                  <a:lnTo>
                    <a:pt x="261" y="302"/>
                  </a:lnTo>
                  <a:lnTo>
                    <a:pt x="259" y="306"/>
                  </a:lnTo>
                  <a:lnTo>
                    <a:pt x="257" y="308"/>
                  </a:lnTo>
                  <a:lnTo>
                    <a:pt x="253" y="308"/>
                  </a:lnTo>
                  <a:lnTo>
                    <a:pt x="251" y="310"/>
                  </a:lnTo>
                  <a:lnTo>
                    <a:pt x="247" y="308"/>
                  </a:lnTo>
                  <a:lnTo>
                    <a:pt x="245" y="308"/>
                  </a:lnTo>
                  <a:lnTo>
                    <a:pt x="149" y="261"/>
                  </a:lnTo>
                  <a:lnTo>
                    <a:pt x="145" y="259"/>
                  </a:lnTo>
                  <a:lnTo>
                    <a:pt x="143" y="257"/>
                  </a:lnTo>
                  <a:lnTo>
                    <a:pt x="141" y="253"/>
                  </a:lnTo>
                  <a:lnTo>
                    <a:pt x="141" y="251"/>
                  </a:lnTo>
                  <a:lnTo>
                    <a:pt x="139" y="56"/>
                  </a:lnTo>
                  <a:lnTo>
                    <a:pt x="139" y="52"/>
                  </a:lnTo>
                  <a:lnTo>
                    <a:pt x="141" y="50"/>
                  </a:lnTo>
                  <a:lnTo>
                    <a:pt x="143" y="46"/>
                  </a:lnTo>
                  <a:lnTo>
                    <a:pt x="143" y="46"/>
                  </a:lnTo>
                  <a:lnTo>
                    <a:pt x="147" y="44"/>
                  </a:lnTo>
                  <a:lnTo>
                    <a:pt x="151" y="44"/>
                  </a:lnTo>
                  <a:lnTo>
                    <a:pt x="153" y="44"/>
                  </a:lnTo>
                  <a:lnTo>
                    <a:pt x="154" y="44"/>
                  </a:lnTo>
                  <a:lnTo>
                    <a:pt x="255" y="85"/>
                  </a:lnTo>
                  <a:lnTo>
                    <a:pt x="259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0850563" y="447676"/>
              <a:ext cx="331787" cy="331788"/>
            </a:xfrm>
            <a:custGeom>
              <a:avLst/>
              <a:gdLst>
                <a:gd name="T0" fmla="*/ 4 w 209"/>
                <a:gd name="T1" fmla="*/ 135 h 209"/>
                <a:gd name="T2" fmla="*/ 14 w 209"/>
                <a:gd name="T3" fmla="*/ 155 h 209"/>
                <a:gd name="T4" fmla="*/ 24 w 209"/>
                <a:gd name="T5" fmla="*/ 170 h 209"/>
                <a:gd name="T6" fmla="*/ 39 w 209"/>
                <a:gd name="T7" fmla="*/ 186 h 209"/>
                <a:gd name="T8" fmla="*/ 55 w 209"/>
                <a:gd name="T9" fmla="*/ 197 h 209"/>
                <a:gd name="T10" fmla="*/ 74 w 209"/>
                <a:gd name="T11" fmla="*/ 205 h 209"/>
                <a:gd name="T12" fmla="*/ 93 w 209"/>
                <a:gd name="T13" fmla="*/ 209 h 209"/>
                <a:gd name="T14" fmla="*/ 115 w 209"/>
                <a:gd name="T15" fmla="*/ 209 h 209"/>
                <a:gd name="T16" fmla="*/ 136 w 209"/>
                <a:gd name="T17" fmla="*/ 205 h 209"/>
                <a:gd name="T18" fmla="*/ 155 w 209"/>
                <a:gd name="T19" fmla="*/ 197 h 209"/>
                <a:gd name="T20" fmla="*/ 171 w 209"/>
                <a:gd name="T21" fmla="*/ 186 h 209"/>
                <a:gd name="T22" fmla="*/ 186 w 209"/>
                <a:gd name="T23" fmla="*/ 170 h 209"/>
                <a:gd name="T24" fmla="*/ 196 w 209"/>
                <a:gd name="T25" fmla="*/ 155 h 209"/>
                <a:gd name="T26" fmla="*/ 204 w 209"/>
                <a:gd name="T27" fmla="*/ 135 h 209"/>
                <a:gd name="T28" fmla="*/ 209 w 209"/>
                <a:gd name="T29" fmla="*/ 116 h 209"/>
                <a:gd name="T30" fmla="*/ 209 w 209"/>
                <a:gd name="T31" fmla="*/ 95 h 209"/>
                <a:gd name="T32" fmla="*/ 204 w 209"/>
                <a:gd name="T33" fmla="*/ 73 h 209"/>
                <a:gd name="T34" fmla="*/ 196 w 209"/>
                <a:gd name="T35" fmla="*/ 56 h 209"/>
                <a:gd name="T36" fmla="*/ 186 w 209"/>
                <a:gd name="T37" fmla="*/ 39 h 209"/>
                <a:gd name="T38" fmla="*/ 171 w 209"/>
                <a:gd name="T39" fmla="*/ 25 h 209"/>
                <a:gd name="T40" fmla="*/ 155 w 209"/>
                <a:gd name="T41" fmla="*/ 13 h 209"/>
                <a:gd name="T42" fmla="*/ 136 w 209"/>
                <a:gd name="T43" fmla="*/ 6 h 209"/>
                <a:gd name="T44" fmla="*/ 115 w 209"/>
                <a:gd name="T45" fmla="*/ 2 h 209"/>
                <a:gd name="T46" fmla="*/ 93 w 209"/>
                <a:gd name="T47" fmla="*/ 2 h 209"/>
                <a:gd name="T48" fmla="*/ 74 w 209"/>
                <a:gd name="T49" fmla="*/ 6 h 209"/>
                <a:gd name="T50" fmla="*/ 55 w 209"/>
                <a:gd name="T51" fmla="*/ 13 h 209"/>
                <a:gd name="T52" fmla="*/ 39 w 209"/>
                <a:gd name="T53" fmla="*/ 25 h 209"/>
                <a:gd name="T54" fmla="*/ 24 w 209"/>
                <a:gd name="T55" fmla="*/ 39 h 209"/>
                <a:gd name="T56" fmla="*/ 14 w 209"/>
                <a:gd name="T57" fmla="*/ 56 h 209"/>
                <a:gd name="T58" fmla="*/ 4 w 209"/>
                <a:gd name="T59" fmla="*/ 73 h 209"/>
                <a:gd name="T60" fmla="*/ 2 w 209"/>
                <a:gd name="T61" fmla="*/ 95 h 209"/>
                <a:gd name="T62" fmla="*/ 2 w 209"/>
                <a:gd name="T63" fmla="*/ 1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" h="209">
                  <a:moveTo>
                    <a:pt x="2" y="126"/>
                  </a:moveTo>
                  <a:lnTo>
                    <a:pt x="4" y="135"/>
                  </a:lnTo>
                  <a:lnTo>
                    <a:pt x="10" y="145"/>
                  </a:lnTo>
                  <a:lnTo>
                    <a:pt x="14" y="155"/>
                  </a:lnTo>
                  <a:lnTo>
                    <a:pt x="18" y="162"/>
                  </a:lnTo>
                  <a:lnTo>
                    <a:pt x="24" y="170"/>
                  </a:lnTo>
                  <a:lnTo>
                    <a:pt x="31" y="178"/>
                  </a:lnTo>
                  <a:lnTo>
                    <a:pt x="39" y="186"/>
                  </a:lnTo>
                  <a:lnTo>
                    <a:pt x="47" y="191"/>
                  </a:lnTo>
                  <a:lnTo>
                    <a:pt x="55" y="197"/>
                  </a:lnTo>
                  <a:lnTo>
                    <a:pt x="64" y="201"/>
                  </a:lnTo>
                  <a:lnTo>
                    <a:pt x="74" y="205"/>
                  </a:lnTo>
                  <a:lnTo>
                    <a:pt x="84" y="207"/>
                  </a:lnTo>
                  <a:lnTo>
                    <a:pt x="93" y="209"/>
                  </a:lnTo>
                  <a:lnTo>
                    <a:pt x="105" y="209"/>
                  </a:lnTo>
                  <a:lnTo>
                    <a:pt x="115" y="209"/>
                  </a:lnTo>
                  <a:lnTo>
                    <a:pt x="126" y="207"/>
                  </a:lnTo>
                  <a:lnTo>
                    <a:pt x="136" y="205"/>
                  </a:lnTo>
                  <a:lnTo>
                    <a:pt x="146" y="201"/>
                  </a:lnTo>
                  <a:lnTo>
                    <a:pt x="155" y="197"/>
                  </a:lnTo>
                  <a:lnTo>
                    <a:pt x="163" y="191"/>
                  </a:lnTo>
                  <a:lnTo>
                    <a:pt x="171" y="186"/>
                  </a:lnTo>
                  <a:lnTo>
                    <a:pt x="179" y="178"/>
                  </a:lnTo>
                  <a:lnTo>
                    <a:pt x="186" y="170"/>
                  </a:lnTo>
                  <a:lnTo>
                    <a:pt x="192" y="162"/>
                  </a:lnTo>
                  <a:lnTo>
                    <a:pt x="196" y="155"/>
                  </a:lnTo>
                  <a:lnTo>
                    <a:pt x="202" y="145"/>
                  </a:lnTo>
                  <a:lnTo>
                    <a:pt x="204" y="135"/>
                  </a:lnTo>
                  <a:lnTo>
                    <a:pt x="208" y="126"/>
                  </a:lnTo>
                  <a:lnTo>
                    <a:pt x="209" y="116"/>
                  </a:lnTo>
                  <a:lnTo>
                    <a:pt x="209" y="104"/>
                  </a:lnTo>
                  <a:lnTo>
                    <a:pt x="209" y="95"/>
                  </a:lnTo>
                  <a:lnTo>
                    <a:pt x="208" y="85"/>
                  </a:lnTo>
                  <a:lnTo>
                    <a:pt x="204" y="73"/>
                  </a:lnTo>
                  <a:lnTo>
                    <a:pt x="202" y="64"/>
                  </a:lnTo>
                  <a:lnTo>
                    <a:pt x="196" y="56"/>
                  </a:lnTo>
                  <a:lnTo>
                    <a:pt x="192" y="46"/>
                  </a:lnTo>
                  <a:lnTo>
                    <a:pt x="186" y="39"/>
                  </a:lnTo>
                  <a:lnTo>
                    <a:pt x="179" y="31"/>
                  </a:lnTo>
                  <a:lnTo>
                    <a:pt x="171" y="25"/>
                  </a:lnTo>
                  <a:lnTo>
                    <a:pt x="163" y="19"/>
                  </a:lnTo>
                  <a:lnTo>
                    <a:pt x="155" y="13"/>
                  </a:lnTo>
                  <a:lnTo>
                    <a:pt x="146" y="10"/>
                  </a:lnTo>
                  <a:lnTo>
                    <a:pt x="136" y="6"/>
                  </a:lnTo>
                  <a:lnTo>
                    <a:pt x="126" y="4"/>
                  </a:lnTo>
                  <a:lnTo>
                    <a:pt x="115" y="2"/>
                  </a:lnTo>
                  <a:lnTo>
                    <a:pt x="105" y="0"/>
                  </a:lnTo>
                  <a:lnTo>
                    <a:pt x="93" y="2"/>
                  </a:lnTo>
                  <a:lnTo>
                    <a:pt x="84" y="4"/>
                  </a:lnTo>
                  <a:lnTo>
                    <a:pt x="74" y="6"/>
                  </a:lnTo>
                  <a:lnTo>
                    <a:pt x="64" y="10"/>
                  </a:lnTo>
                  <a:lnTo>
                    <a:pt x="55" y="13"/>
                  </a:lnTo>
                  <a:lnTo>
                    <a:pt x="47" y="19"/>
                  </a:lnTo>
                  <a:lnTo>
                    <a:pt x="39" y="25"/>
                  </a:lnTo>
                  <a:lnTo>
                    <a:pt x="31" y="31"/>
                  </a:lnTo>
                  <a:lnTo>
                    <a:pt x="24" y="39"/>
                  </a:lnTo>
                  <a:lnTo>
                    <a:pt x="18" y="46"/>
                  </a:lnTo>
                  <a:lnTo>
                    <a:pt x="14" y="56"/>
                  </a:lnTo>
                  <a:lnTo>
                    <a:pt x="10" y="64"/>
                  </a:lnTo>
                  <a:lnTo>
                    <a:pt x="4" y="73"/>
                  </a:lnTo>
                  <a:lnTo>
                    <a:pt x="2" y="85"/>
                  </a:lnTo>
                  <a:lnTo>
                    <a:pt x="2" y="95"/>
                  </a:lnTo>
                  <a:lnTo>
                    <a:pt x="0" y="104"/>
                  </a:lnTo>
                  <a:lnTo>
                    <a:pt x="2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0645775" y="700088"/>
              <a:ext cx="647700" cy="666750"/>
            </a:xfrm>
            <a:custGeom>
              <a:avLst/>
              <a:gdLst>
                <a:gd name="T0" fmla="*/ 75 w 408"/>
                <a:gd name="T1" fmla="*/ 369 h 420"/>
                <a:gd name="T2" fmla="*/ 87 w 408"/>
                <a:gd name="T3" fmla="*/ 327 h 420"/>
                <a:gd name="T4" fmla="*/ 99 w 408"/>
                <a:gd name="T5" fmla="*/ 292 h 420"/>
                <a:gd name="T6" fmla="*/ 112 w 408"/>
                <a:gd name="T7" fmla="*/ 261 h 420"/>
                <a:gd name="T8" fmla="*/ 99 w 408"/>
                <a:gd name="T9" fmla="*/ 232 h 420"/>
                <a:gd name="T10" fmla="*/ 91 w 408"/>
                <a:gd name="T11" fmla="*/ 205 h 420"/>
                <a:gd name="T12" fmla="*/ 85 w 408"/>
                <a:gd name="T13" fmla="*/ 182 h 420"/>
                <a:gd name="T14" fmla="*/ 83 w 408"/>
                <a:gd name="T15" fmla="*/ 160 h 420"/>
                <a:gd name="T16" fmla="*/ 83 w 408"/>
                <a:gd name="T17" fmla="*/ 127 h 420"/>
                <a:gd name="T18" fmla="*/ 85 w 408"/>
                <a:gd name="T19" fmla="*/ 120 h 420"/>
                <a:gd name="T20" fmla="*/ 93 w 408"/>
                <a:gd name="T21" fmla="*/ 154 h 420"/>
                <a:gd name="T22" fmla="*/ 102 w 408"/>
                <a:gd name="T23" fmla="*/ 178 h 420"/>
                <a:gd name="T24" fmla="*/ 116 w 408"/>
                <a:gd name="T25" fmla="*/ 205 h 420"/>
                <a:gd name="T26" fmla="*/ 135 w 408"/>
                <a:gd name="T27" fmla="*/ 232 h 420"/>
                <a:gd name="T28" fmla="*/ 158 w 408"/>
                <a:gd name="T29" fmla="*/ 257 h 420"/>
                <a:gd name="T30" fmla="*/ 184 w 408"/>
                <a:gd name="T31" fmla="*/ 274 h 420"/>
                <a:gd name="T32" fmla="*/ 199 w 408"/>
                <a:gd name="T33" fmla="*/ 284 h 420"/>
                <a:gd name="T34" fmla="*/ 217 w 408"/>
                <a:gd name="T35" fmla="*/ 290 h 420"/>
                <a:gd name="T36" fmla="*/ 236 w 408"/>
                <a:gd name="T37" fmla="*/ 294 h 420"/>
                <a:gd name="T38" fmla="*/ 267 w 408"/>
                <a:gd name="T39" fmla="*/ 296 h 420"/>
                <a:gd name="T40" fmla="*/ 294 w 408"/>
                <a:gd name="T41" fmla="*/ 294 h 420"/>
                <a:gd name="T42" fmla="*/ 321 w 408"/>
                <a:gd name="T43" fmla="*/ 290 h 420"/>
                <a:gd name="T44" fmla="*/ 350 w 408"/>
                <a:gd name="T45" fmla="*/ 282 h 420"/>
                <a:gd name="T46" fmla="*/ 381 w 408"/>
                <a:gd name="T47" fmla="*/ 273 h 420"/>
                <a:gd name="T48" fmla="*/ 395 w 408"/>
                <a:gd name="T49" fmla="*/ 265 h 420"/>
                <a:gd name="T50" fmla="*/ 406 w 408"/>
                <a:gd name="T51" fmla="*/ 251 h 420"/>
                <a:gd name="T52" fmla="*/ 408 w 408"/>
                <a:gd name="T53" fmla="*/ 236 h 420"/>
                <a:gd name="T54" fmla="*/ 406 w 408"/>
                <a:gd name="T55" fmla="*/ 220 h 420"/>
                <a:gd name="T56" fmla="*/ 398 w 408"/>
                <a:gd name="T57" fmla="*/ 205 h 420"/>
                <a:gd name="T58" fmla="*/ 385 w 408"/>
                <a:gd name="T59" fmla="*/ 195 h 420"/>
                <a:gd name="T60" fmla="*/ 371 w 408"/>
                <a:gd name="T61" fmla="*/ 193 h 420"/>
                <a:gd name="T62" fmla="*/ 354 w 408"/>
                <a:gd name="T63" fmla="*/ 195 h 420"/>
                <a:gd name="T64" fmla="*/ 317 w 408"/>
                <a:gd name="T65" fmla="*/ 205 h 420"/>
                <a:gd name="T66" fmla="*/ 282 w 408"/>
                <a:gd name="T67" fmla="*/ 213 h 420"/>
                <a:gd name="T68" fmla="*/ 263 w 408"/>
                <a:gd name="T69" fmla="*/ 213 h 420"/>
                <a:gd name="T70" fmla="*/ 248 w 408"/>
                <a:gd name="T71" fmla="*/ 211 h 420"/>
                <a:gd name="T72" fmla="*/ 232 w 408"/>
                <a:gd name="T73" fmla="*/ 207 h 420"/>
                <a:gd name="T74" fmla="*/ 218 w 408"/>
                <a:gd name="T75" fmla="*/ 199 h 420"/>
                <a:gd name="T76" fmla="*/ 205 w 408"/>
                <a:gd name="T77" fmla="*/ 185 h 420"/>
                <a:gd name="T78" fmla="*/ 193 w 408"/>
                <a:gd name="T79" fmla="*/ 170 h 420"/>
                <a:gd name="T80" fmla="*/ 188 w 408"/>
                <a:gd name="T81" fmla="*/ 153 h 420"/>
                <a:gd name="T82" fmla="*/ 188 w 408"/>
                <a:gd name="T83" fmla="*/ 141 h 420"/>
                <a:gd name="T84" fmla="*/ 191 w 408"/>
                <a:gd name="T85" fmla="*/ 133 h 420"/>
                <a:gd name="T86" fmla="*/ 193 w 408"/>
                <a:gd name="T87" fmla="*/ 114 h 420"/>
                <a:gd name="T88" fmla="*/ 193 w 408"/>
                <a:gd name="T89" fmla="*/ 91 h 420"/>
                <a:gd name="T90" fmla="*/ 186 w 408"/>
                <a:gd name="T91" fmla="*/ 67 h 420"/>
                <a:gd name="T92" fmla="*/ 172 w 408"/>
                <a:gd name="T93" fmla="*/ 44 h 420"/>
                <a:gd name="T94" fmla="*/ 157 w 408"/>
                <a:gd name="T95" fmla="*/ 27 h 420"/>
                <a:gd name="T96" fmla="*/ 137 w 408"/>
                <a:gd name="T97" fmla="*/ 11 h 420"/>
                <a:gd name="T98" fmla="*/ 118 w 408"/>
                <a:gd name="T99" fmla="*/ 3 h 420"/>
                <a:gd name="T100" fmla="*/ 97 w 408"/>
                <a:gd name="T101" fmla="*/ 0 h 420"/>
                <a:gd name="T102" fmla="*/ 79 w 408"/>
                <a:gd name="T103" fmla="*/ 2 h 420"/>
                <a:gd name="T104" fmla="*/ 62 w 408"/>
                <a:gd name="T105" fmla="*/ 7 h 420"/>
                <a:gd name="T106" fmla="*/ 46 w 408"/>
                <a:gd name="T107" fmla="*/ 17 h 420"/>
                <a:gd name="T108" fmla="*/ 17 w 408"/>
                <a:gd name="T109" fmla="*/ 38 h 420"/>
                <a:gd name="T110" fmla="*/ 0 w 408"/>
                <a:gd name="T111" fmla="*/ 56 h 420"/>
                <a:gd name="T112" fmla="*/ 64 w 408"/>
                <a:gd name="T11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8" h="420">
                  <a:moveTo>
                    <a:pt x="69" y="394"/>
                  </a:moveTo>
                  <a:lnTo>
                    <a:pt x="75" y="369"/>
                  </a:lnTo>
                  <a:lnTo>
                    <a:pt x="79" y="348"/>
                  </a:lnTo>
                  <a:lnTo>
                    <a:pt x="87" y="327"/>
                  </a:lnTo>
                  <a:lnTo>
                    <a:pt x="93" y="309"/>
                  </a:lnTo>
                  <a:lnTo>
                    <a:pt x="99" y="292"/>
                  </a:lnTo>
                  <a:lnTo>
                    <a:pt x="106" y="276"/>
                  </a:lnTo>
                  <a:lnTo>
                    <a:pt x="112" y="261"/>
                  </a:lnTo>
                  <a:lnTo>
                    <a:pt x="104" y="247"/>
                  </a:lnTo>
                  <a:lnTo>
                    <a:pt x="99" y="232"/>
                  </a:lnTo>
                  <a:lnTo>
                    <a:pt x="95" y="218"/>
                  </a:lnTo>
                  <a:lnTo>
                    <a:pt x="91" y="205"/>
                  </a:lnTo>
                  <a:lnTo>
                    <a:pt x="87" y="193"/>
                  </a:lnTo>
                  <a:lnTo>
                    <a:pt x="85" y="182"/>
                  </a:lnTo>
                  <a:lnTo>
                    <a:pt x="83" y="170"/>
                  </a:lnTo>
                  <a:lnTo>
                    <a:pt x="83" y="160"/>
                  </a:lnTo>
                  <a:lnTo>
                    <a:pt x="83" y="141"/>
                  </a:lnTo>
                  <a:lnTo>
                    <a:pt x="83" y="127"/>
                  </a:lnTo>
                  <a:lnTo>
                    <a:pt x="83" y="116"/>
                  </a:lnTo>
                  <a:lnTo>
                    <a:pt x="85" y="120"/>
                  </a:lnTo>
                  <a:lnTo>
                    <a:pt x="89" y="133"/>
                  </a:lnTo>
                  <a:lnTo>
                    <a:pt x="93" y="154"/>
                  </a:lnTo>
                  <a:lnTo>
                    <a:pt x="97" y="166"/>
                  </a:lnTo>
                  <a:lnTo>
                    <a:pt x="102" y="178"/>
                  </a:lnTo>
                  <a:lnTo>
                    <a:pt x="108" y="191"/>
                  </a:lnTo>
                  <a:lnTo>
                    <a:pt x="116" y="205"/>
                  </a:lnTo>
                  <a:lnTo>
                    <a:pt x="126" y="218"/>
                  </a:lnTo>
                  <a:lnTo>
                    <a:pt x="135" y="232"/>
                  </a:lnTo>
                  <a:lnTo>
                    <a:pt x="147" y="245"/>
                  </a:lnTo>
                  <a:lnTo>
                    <a:pt x="158" y="257"/>
                  </a:lnTo>
                  <a:lnTo>
                    <a:pt x="174" y="269"/>
                  </a:lnTo>
                  <a:lnTo>
                    <a:pt x="184" y="274"/>
                  </a:lnTo>
                  <a:lnTo>
                    <a:pt x="191" y="278"/>
                  </a:lnTo>
                  <a:lnTo>
                    <a:pt x="199" y="284"/>
                  </a:lnTo>
                  <a:lnTo>
                    <a:pt x="209" y="286"/>
                  </a:lnTo>
                  <a:lnTo>
                    <a:pt x="217" y="290"/>
                  </a:lnTo>
                  <a:lnTo>
                    <a:pt x="226" y="292"/>
                  </a:lnTo>
                  <a:lnTo>
                    <a:pt x="236" y="294"/>
                  </a:lnTo>
                  <a:lnTo>
                    <a:pt x="246" y="296"/>
                  </a:lnTo>
                  <a:lnTo>
                    <a:pt x="267" y="296"/>
                  </a:lnTo>
                  <a:lnTo>
                    <a:pt x="280" y="296"/>
                  </a:lnTo>
                  <a:lnTo>
                    <a:pt x="294" y="294"/>
                  </a:lnTo>
                  <a:lnTo>
                    <a:pt x="308" y="292"/>
                  </a:lnTo>
                  <a:lnTo>
                    <a:pt x="321" y="290"/>
                  </a:lnTo>
                  <a:lnTo>
                    <a:pt x="337" y="286"/>
                  </a:lnTo>
                  <a:lnTo>
                    <a:pt x="350" y="282"/>
                  </a:lnTo>
                  <a:lnTo>
                    <a:pt x="366" y="278"/>
                  </a:lnTo>
                  <a:lnTo>
                    <a:pt x="381" y="273"/>
                  </a:lnTo>
                  <a:lnTo>
                    <a:pt x="389" y="269"/>
                  </a:lnTo>
                  <a:lnTo>
                    <a:pt x="395" y="265"/>
                  </a:lnTo>
                  <a:lnTo>
                    <a:pt x="400" y="257"/>
                  </a:lnTo>
                  <a:lnTo>
                    <a:pt x="406" y="251"/>
                  </a:lnTo>
                  <a:lnTo>
                    <a:pt x="408" y="243"/>
                  </a:lnTo>
                  <a:lnTo>
                    <a:pt x="408" y="236"/>
                  </a:lnTo>
                  <a:lnTo>
                    <a:pt x="408" y="228"/>
                  </a:lnTo>
                  <a:lnTo>
                    <a:pt x="406" y="220"/>
                  </a:lnTo>
                  <a:lnTo>
                    <a:pt x="402" y="213"/>
                  </a:lnTo>
                  <a:lnTo>
                    <a:pt x="398" y="205"/>
                  </a:lnTo>
                  <a:lnTo>
                    <a:pt x="393" y="201"/>
                  </a:lnTo>
                  <a:lnTo>
                    <a:pt x="385" y="195"/>
                  </a:lnTo>
                  <a:lnTo>
                    <a:pt x="379" y="193"/>
                  </a:lnTo>
                  <a:lnTo>
                    <a:pt x="371" y="193"/>
                  </a:lnTo>
                  <a:lnTo>
                    <a:pt x="362" y="193"/>
                  </a:lnTo>
                  <a:lnTo>
                    <a:pt x="354" y="195"/>
                  </a:lnTo>
                  <a:lnTo>
                    <a:pt x="337" y="201"/>
                  </a:lnTo>
                  <a:lnTo>
                    <a:pt x="317" y="205"/>
                  </a:lnTo>
                  <a:lnTo>
                    <a:pt x="300" y="209"/>
                  </a:lnTo>
                  <a:lnTo>
                    <a:pt x="282" y="213"/>
                  </a:lnTo>
                  <a:lnTo>
                    <a:pt x="273" y="213"/>
                  </a:lnTo>
                  <a:lnTo>
                    <a:pt x="263" y="213"/>
                  </a:lnTo>
                  <a:lnTo>
                    <a:pt x="255" y="213"/>
                  </a:lnTo>
                  <a:lnTo>
                    <a:pt x="248" y="211"/>
                  </a:lnTo>
                  <a:lnTo>
                    <a:pt x="238" y="209"/>
                  </a:lnTo>
                  <a:lnTo>
                    <a:pt x="232" y="207"/>
                  </a:lnTo>
                  <a:lnTo>
                    <a:pt x="224" y="203"/>
                  </a:lnTo>
                  <a:lnTo>
                    <a:pt x="218" y="199"/>
                  </a:lnTo>
                  <a:lnTo>
                    <a:pt x="211" y="193"/>
                  </a:lnTo>
                  <a:lnTo>
                    <a:pt x="205" y="185"/>
                  </a:lnTo>
                  <a:lnTo>
                    <a:pt x="199" y="178"/>
                  </a:lnTo>
                  <a:lnTo>
                    <a:pt x="193" y="170"/>
                  </a:lnTo>
                  <a:lnTo>
                    <a:pt x="191" y="162"/>
                  </a:lnTo>
                  <a:lnTo>
                    <a:pt x="188" y="153"/>
                  </a:lnTo>
                  <a:lnTo>
                    <a:pt x="188" y="145"/>
                  </a:lnTo>
                  <a:lnTo>
                    <a:pt x="188" y="141"/>
                  </a:lnTo>
                  <a:lnTo>
                    <a:pt x="188" y="139"/>
                  </a:lnTo>
                  <a:lnTo>
                    <a:pt x="191" y="133"/>
                  </a:lnTo>
                  <a:lnTo>
                    <a:pt x="193" y="127"/>
                  </a:lnTo>
                  <a:lnTo>
                    <a:pt x="193" y="114"/>
                  </a:lnTo>
                  <a:lnTo>
                    <a:pt x="193" y="102"/>
                  </a:lnTo>
                  <a:lnTo>
                    <a:pt x="193" y="91"/>
                  </a:lnTo>
                  <a:lnTo>
                    <a:pt x="189" y="79"/>
                  </a:lnTo>
                  <a:lnTo>
                    <a:pt x="186" y="67"/>
                  </a:lnTo>
                  <a:lnTo>
                    <a:pt x="180" y="56"/>
                  </a:lnTo>
                  <a:lnTo>
                    <a:pt x="172" y="44"/>
                  </a:lnTo>
                  <a:lnTo>
                    <a:pt x="164" y="36"/>
                  </a:lnTo>
                  <a:lnTo>
                    <a:pt x="157" y="27"/>
                  </a:lnTo>
                  <a:lnTo>
                    <a:pt x="147" y="19"/>
                  </a:lnTo>
                  <a:lnTo>
                    <a:pt x="137" y="11"/>
                  </a:lnTo>
                  <a:lnTo>
                    <a:pt x="128" y="5"/>
                  </a:lnTo>
                  <a:lnTo>
                    <a:pt x="118" y="3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79" y="2"/>
                  </a:lnTo>
                  <a:lnTo>
                    <a:pt x="69" y="3"/>
                  </a:lnTo>
                  <a:lnTo>
                    <a:pt x="62" y="7"/>
                  </a:lnTo>
                  <a:lnTo>
                    <a:pt x="54" y="11"/>
                  </a:lnTo>
                  <a:lnTo>
                    <a:pt x="46" y="17"/>
                  </a:lnTo>
                  <a:lnTo>
                    <a:pt x="31" y="27"/>
                  </a:lnTo>
                  <a:lnTo>
                    <a:pt x="17" y="38"/>
                  </a:lnTo>
                  <a:lnTo>
                    <a:pt x="8" y="46"/>
                  </a:lnTo>
                  <a:lnTo>
                    <a:pt x="0" y="56"/>
                  </a:lnTo>
                  <a:lnTo>
                    <a:pt x="0" y="420"/>
                  </a:lnTo>
                  <a:lnTo>
                    <a:pt x="64" y="420"/>
                  </a:lnTo>
                  <a:lnTo>
                    <a:pt x="69" y="3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1312525" y="576263"/>
              <a:ext cx="165100" cy="55563"/>
            </a:xfrm>
            <a:custGeom>
              <a:avLst/>
              <a:gdLst>
                <a:gd name="T0" fmla="*/ 98 w 104"/>
                <a:gd name="T1" fmla="*/ 14 h 35"/>
                <a:gd name="T2" fmla="*/ 89 w 104"/>
                <a:gd name="T3" fmla="*/ 8 h 35"/>
                <a:gd name="T4" fmla="*/ 79 w 104"/>
                <a:gd name="T5" fmla="*/ 6 h 35"/>
                <a:gd name="T6" fmla="*/ 69 w 104"/>
                <a:gd name="T7" fmla="*/ 2 h 35"/>
                <a:gd name="T8" fmla="*/ 62 w 104"/>
                <a:gd name="T9" fmla="*/ 2 h 35"/>
                <a:gd name="T10" fmla="*/ 54 w 104"/>
                <a:gd name="T11" fmla="*/ 0 h 35"/>
                <a:gd name="T12" fmla="*/ 46 w 104"/>
                <a:gd name="T13" fmla="*/ 2 h 35"/>
                <a:gd name="T14" fmla="*/ 38 w 104"/>
                <a:gd name="T15" fmla="*/ 2 h 35"/>
                <a:gd name="T16" fmla="*/ 31 w 104"/>
                <a:gd name="T17" fmla="*/ 4 h 35"/>
                <a:gd name="T18" fmla="*/ 21 w 104"/>
                <a:gd name="T19" fmla="*/ 8 h 35"/>
                <a:gd name="T20" fmla="*/ 11 w 104"/>
                <a:gd name="T21" fmla="*/ 12 h 35"/>
                <a:gd name="T22" fmla="*/ 6 w 104"/>
                <a:gd name="T23" fmla="*/ 16 h 35"/>
                <a:gd name="T24" fmla="*/ 4 w 104"/>
                <a:gd name="T25" fmla="*/ 18 h 35"/>
                <a:gd name="T26" fmla="*/ 0 w 104"/>
                <a:gd name="T27" fmla="*/ 20 h 35"/>
                <a:gd name="T28" fmla="*/ 0 w 104"/>
                <a:gd name="T29" fmla="*/ 23 h 35"/>
                <a:gd name="T30" fmla="*/ 0 w 104"/>
                <a:gd name="T31" fmla="*/ 27 h 35"/>
                <a:gd name="T32" fmla="*/ 2 w 104"/>
                <a:gd name="T33" fmla="*/ 31 h 35"/>
                <a:gd name="T34" fmla="*/ 4 w 104"/>
                <a:gd name="T35" fmla="*/ 33 h 35"/>
                <a:gd name="T36" fmla="*/ 6 w 104"/>
                <a:gd name="T37" fmla="*/ 35 h 35"/>
                <a:gd name="T38" fmla="*/ 9 w 104"/>
                <a:gd name="T39" fmla="*/ 35 h 35"/>
                <a:gd name="T40" fmla="*/ 13 w 104"/>
                <a:gd name="T41" fmla="*/ 35 h 35"/>
                <a:gd name="T42" fmla="*/ 17 w 104"/>
                <a:gd name="T43" fmla="*/ 33 h 35"/>
                <a:gd name="T44" fmla="*/ 23 w 104"/>
                <a:gd name="T45" fmla="*/ 29 h 35"/>
                <a:gd name="T46" fmla="*/ 29 w 104"/>
                <a:gd name="T47" fmla="*/ 27 h 35"/>
                <a:gd name="T48" fmla="*/ 38 w 104"/>
                <a:gd name="T49" fmla="*/ 23 h 35"/>
                <a:gd name="T50" fmla="*/ 48 w 104"/>
                <a:gd name="T51" fmla="*/ 21 h 35"/>
                <a:gd name="T52" fmla="*/ 54 w 104"/>
                <a:gd name="T53" fmla="*/ 21 h 35"/>
                <a:gd name="T54" fmla="*/ 60 w 104"/>
                <a:gd name="T55" fmla="*/ 21 h 35"/>
                <a:gd name="T56" fmla="*/ 67 w 104"/>
                <a:gd name="T57" fmla="*/ 23 h 35"/>
                <a:gd name="T58" fmla="*/ 73 w 104"/>
                <a:gd name="T59" fmla="*/ 25 h 35"/>
                <a:gd name="T60" fmla="*/ 81 w 104"/>
                <a:gd name="T61" fmla="*/ 27 h 35"/>
                <a:gd name="T62" fmla="*/ 89 w 104"/>
                <a:gd name="T63" fmla="*/ 31 h 35"/>
                <a:gd name="T64" fmla="*/ 93 w 104"/>
                <a:gd name="T65" fmla="*/ 33 h 35"/>
                <a:gd name="T66" fmla="*/ 97 w 104"/>
                <a:gd name="T67" fmla="*/ 33 h 35"/>
                <a:gd name="T68" fmla="*/ 100 w 104"/>
                <a:gd name="T69" fmla="*/ 29 h 35"/>
                <a:gd name="T70" fmla="*/ 102 w 104"/>
                <a:gd name="T71" fmla="*/ 27 h 35"/>
                <a:gd name="T72" fmla="*/ 104 w 104"/>
                <a:gd name="T73" fmla="*/ 23 h 35"/>
                <a:gd name="T74" fmla="*/ 102 w 104"/>
                <a:gd name="T75" fmla="*/ 20 h 35"/>
                <a:gd name="T76" fmla="*/ 102 w 104"/>
                <a:gd name="T77" fmla="*/ 16 h 35"/>
                <a:gd name="T78" fmla="*/ 98 w 104"/>
                <a:gd name="T7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35">
                  <a:moveTo>
                    <a:pt x="98" y="14"/>
                  </a:moveTo>
                  <a:lnTo>
                    <a:pt x="89" y="8"/>
                  </a:lnTo>
                  <a:lnTo>
                    <a:pt x="79" y="6"/>
                  </a:lnTo>
                  <a:lnTo>
                    <a:pt x="69" y="2"/>
                  </a:lnTo>
                  <a:lnTo>
                    <a:pt x="62" y="2"/>
                  </a:lnTo>
                  <a:lnTo>
                    <a:pt x="54" y="0"/>
                  </a:lnTo>
                  <a:lnTo>
                    <a:pt x="46" y="2"/>
                  </a:lnTo>
                  <a:lnTo>
                    <a:pt x="38" y="2"/>
                  </a:lnTo>
                  <a:lnTo>
                    <a:pt x="31" y="4"/>
                  </a:lnTo>
                  <a:lnTo>
                    <a:pt x="21" y="8"/>
                  </a:lnTo>
                  <a:lnTo>
                    <a:pt x="11" y="12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3" y="35"/>
                  </a:lnTo>
                  <a:lnTo>
                    <a:pt x="17" y="33"/>
                  </a:lnTo>
                  <a:lnTo>
                    <a:pt x="23" y="29"/>
                  </a:lnTo>
                  <a:lnTo>
                    <a:pt x="29" y="27"/>
                  </a:lnTo>
                  <a:lnTo>
                    <a:pt x="38" y="23"/>
                  </a:lnTo>
                  <a:lnTo>
                    <a:pt x="48" y="21"/>
                  </a:lnTo>
                  <a:lnTo>
                    <a:pt x="54" y="21"/>
                  </a:lnTo>
                  <a:lnTo>
                    <a:pt x="60" y="21"/>
                  </a:lnTo>
                  <a:lnTo>
                    <a:pt x="67" y="23"/>
                  </a:lnTo>
                  <a:lnTo>
                    <a:pt x="73" y="25"/>
                  </a:lnTo>
                  <a:lnTo>
                    <a:pt x="81" y="27"/>
                  </a:lnTo>
                  <a:lnTo>
                    <a:pt x="89" y="31"/>
                  </a:lnTo>
                  <a:lnTo>
                    <a:pt x="93" y="33"/>
                  </a:lnTo>
                  <a:lnTo>
                    <a:pt x="97" y="33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4" y="23"/>
                  </a:lnTo>
                  <a:lnTo>
                    <a:pt x="102" y="20"/>
                  </a:lnTo>
                  <a:lnTo>
                    <a:pt x="102" y="16"/>
                  </a:lnTo>
                  <a:lnTo>
                    <a:pt x="98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1250613" y="493713"/>
              <a:ext cx="263525" cy="69850"/>
            </a:xfrm>
            <a:custGeom>
              <a:avLst/>
              <a:gdLst>
                <a:gd name="T0" fmla="*/ 155 w 166"/>
                <a:gd name="T1" fmla="*/ 39 h 44"/>
                <a:gd name="T2" fmla="*/ 159 w 166"/>
                <a:gd name="T3" fmla="*/ 39 h 44"/>
                <a:gd name="T4" fmla="*/ 163 w 166"/>
                <a:gd name="T5" fmla="*/ 37 h 44"/>
                <a:gd name="T6" fmla="*/ 165 w 166"/>
                <a:gd name="T7" fmla="*/ 33 h 44"/>
                <a:gd name="T8" fmla="*/ 166 w 166"/>
                <a:gd name="T9" fmla="*/ 31 h 44"/>
                <a:gd name="T10" fmla="*/ 165 w 166"/>
                <a:gd name="T11" fmla="*/ 25 h 44"/>
                <a:gd name="T12" fmla="*/ 163 w 166"/>
                <a:gd name="T13" fmla="*/ 23 h 44"/>
                <a:gd name="T14" fmla="*/ 161 w 166"/>
                <a:gd name="T15" fmla="*/ 19 h 44"/>
                <a:gd name="T16" fmla="*/ 143 w 166"/>
                <a:gd name="T17" fmla="*/ 11 h 44"/>
                <a:gd name="T18" fmla="*/ 128 w 166"/>
                <a:gd name="T19" fmla="*/ 6 h 44"/>
                <a:gd name="T20" fmla="*/ 114 w 166"/>
                <a:gd name="T21" fmla="*/ 4 h 44"/>
                <a:gd name="T22" fmla="*/ 99 w 166"/>
                <a:gd name="T23" fmla="*/ 2 h 44"/>
                <a:gd name="T24" fmla="*/ 85 w 166"/>
                <a:gd name="T25" fmla="*/ 0 h 44"/>
                <a:gd name="T26" fmla="*/ 74 w 166"/>
                <a:gd name="T27" fmla="*/ 2 h 44"/>
                <a:gd name="T28" fmla="*/ 60 w 166"/>
                <a:gd name="T29" fmla="*/ 4 h 44"/>
                <a:gd name="T30" fmla="*/ 50 w 166"/>
                <a:gd name="T31" fmla="*/ 4 h 44"/>
                <a:gd name="T32" fmla="*/ 41 w 166"/>
                <a:gd name="T33" fmla="*/ 8 h 44"/>
                <a:gd name="T34" fmla="*/ 33 w 166"/>
                <a:gd name="T35" fmla="*/ 11 h 44"/>
                <a:gd name="T36" fmla="*/ 17 w 166"/>
                <a:gd name="T37" fmla="*/ 17 h 44"/>
                <a:gd name="T38" fmla="*/ 8 w 166"/>
                <a:gd name="T39" fmla="*/ 23 h 44"/>
                <a:gd name="T40" fmla="*/ 4 w 166"/>
                <a:gd name="T41" fmla="*/ 27 h 44"/>
                <a:gd name="T42" fmla="*/ 2 w 166"/>
                <a:gd name="T43" fmla="*/ 29 h 44"/>
                <a:gd name="T44" fmla="*/ 0 w 166"/>
                <a:gd name="T45" fmla="*/ 33 h 44"/>
                <a:gd name="T46" fmla="*/ 0 w 166"/>
                <a:gd name="T47" fmla="*/ 37 h 44"/>
                <a:gd name="T48" fmla="*/ 4 w 166"/>
                <a:gd name="T49" fmla="*/ 41 h 44"/>
                <a:gd name="T50" fmla="*/ 4 w 166"/>
                <a:gd name="T51" fmla="*/ 42 h 44"/>
                <a:gd name="T52" fmla="*/ 6 w 166"/>
                <a:gd name="T53" fmla="*/ 44 h 44"/>
                <a:gd name="T54" fmla="*/ 12 w 166"/>
                <a:gd name="T55" fmla="*/ 44 h 44"/>
                <a:gd name="T56" fmla="*/ 14 w 166"/>
                <a:gd name="T57" fmla="*/ 44 h 44"/>
                <a:gd name="T58" fmla="*/ 17 w 166"/>
                <a:gd name="T59" fmla="*/ 42 h 44"/>
                <a:gd name="T60" fmla="*/ 19 w 166"/>
                <a:gd name="T61" fmla="*/ 41 h 44"/>
                <a:gd name="T62" fmla="*/ 27 w 166"/>
                <a:gd name="T63" fmla="*/ 37 h 44"/>
                <a:gd name="T64" fmla="*/ 39 w 166"/>
                <a:gd name="T65" fmla="*/ 31 h 44"/>
                <a:gd name="T66" fmla="*/ 46 w 166"/>
                <a:gd name="T67" fmla="*/ 27 h 44"/>
                <a:gd name="T68" fmla="*/ 56 w 166"/>
                <a:gd name="T69" fmla="*/ 25 h 44"/>
                <a:gd name="T70" fmla="*/ 66 w 166"/>
                <a:gd name="T71" fmla="*/ 23 h 44"/>
                <a:gd name="T72" fmla="*/ 76 w 166"/>
                <a:gd name="T73" fmla="*/ 21 h 44"/>
                <a:gd name="T74" fmla="*/ 87 w 166"/>
                <a:gd name="T75" fmla="*/ 21 h 44"/>
                <a:gd name="T76" fmla="*/ 97 w 166"/>
                <a:gd name="T77" fmla="*/ 21 h 44"/>
                <a:gd name="T78" fmla="*/ 110 w 166"/>
                <a:gd name="T79" fmla="*/ 23 h 44"/>
                <a:gd name="T80" fmla="*/ 122 w 166"/>
                <a:gd name="T81" fmla="*/ 27 h 44"/>
                <a:gd name="T82" fmla="*/ 136 w 166"/>
                <a:gd name="T83" fmla="*/ 31 h 44"/>
                <a:gd name="T84" fmla="*/ 151 w 166"/>
                <a:gd name="T85" fmla="*/ 37 h 44"/>
                <a:gd name="T86" fmla="*/ 155 w 166"/>
                <a:gd name="T8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44">
                  <a:moveTo>
                    <a:pt x="155" y="39"/>
                  </a:moveTo>
                  <a:lnTo>
                    <a:pt x="159" y="39"/>
                  </a:lnTo>
                  <a:lnTo>
                    <a:pt x="163" y="37"/>
                  </a:lnTo>
                  <a:lnTo>
                    <a:pt x="165" y="33"/>
                  </a:lnTo>
                  <a:lnTo>
                    <a:pt x="166" y="31"/>
                  </a:lnTo>
                  <a:lnTo>
                    <a:pt x="165" y="25"/>
                  </a:lnTo>
                  <a:lnTo>
                    <a:pt x="163" y="23"/>
                  </a:lnTo>
                  <a:lnTo>
                    <a:pt x="161" y="19"/>
                  </a:lnTo>
                  <a:lnTo>
                    <a:pt x="143" y="11"/>
                  </a:lnTo>
                  <a:lnTo>
                    <a:pt x="128" y="6"/>
                  </a:lnTo>
                  <a:lnTo>
                    <a:pt x="114" y="4"/>
                  </a:lnTo>
                  <a:lnTo>
                    <a:pt x="99" y="2"/>
                  </a:lnTo>
                  <a:lnTo>
                    <a:pt x="85" y="0"/>
                  </a:lnTo>
                  <a:lnTo>
                    <a:pt x="74" y="2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41" y="8"/>
                  </a:lnTo>
                  <a:lnTo>
                    <a:pt x="33" y="11"/>
                  </a:lnTo>
                  <a:lnTo>
                    <a:pt x="17" y="17"/>
                  </a:lnTo>
                  <a:lnTo>
                    <a:pt x="8" y="23"/>
                  </a:lnTo>
                  <a:lnTo>
                    <a:pt x="4" y="27"/>
                  </a:lnTo>
                  <a:lnTo>
                    <a:pt x="2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7" y="42"/>
                  </a:lnTo>
                  <a:lnTo>
                    <a:pt x="19" y="41"/>
                  </a:lnTo>
                  <a:lnTo>
                    <a:pt x="27" y="37"/>
                  </a:lnTo>
                  <a:lnTo>
                    <a:pt x="39" y="31"/>
                  </a:lnTo>
                  <a:lnTo>
                    <a:pt x="46" y="27"/>
                  </a:lnTo>
                  <a:lnTo>
                    <a:pt x="56" y="25"/>
                  </a:lnTo>
                  <a:lnTo>
                    <a:pt x="66" y="23"/>
                  </a:lnTo>
                  <a:lnTo>
                    <a:pt x="76" y="21"/>
                  </a:lnTo>
                  <a:lnTo>
                    <a:pt x="87" y="21"/>
                  </a:lnTo>
                  <a:lnTo>
                    <a:pt x="97" y="21"/>
                  </a:lnTo>
                  <a:lnTo>
                    <a:pt x="110" y="23"/>
                  </a:lnTo>
                  <a:lnTo>
                    <a:pt x="122" y="27"/>
                  </a:lnTo>
                  <a:lnTo>
                    <a:pt x="136" y="31"/>
                  </a:lnTo>
                  <a:lnTo>
                    <a:pt x="151" y="37"/>
                  </a:lnTo>
                  <a:lnTo>
                    <a:pt x="155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1204575" y="404813"/>
              <a:ext cx="358775" cy="85725"/>
            </a:xfrm>
            <a:custGeom>
              <a:avLst/>
              <a:gdLst>
                <a:gd name="T0" fmla="*/ 2 w 226"/>
                <a:gd name="T1" fmla="*/ 52 h 54"/>
                <a:gd name="T2" fmla="*/ 6 w 226"/>
                <a:gd name="T3" fmla="*/ 54 h 54"/>
                <a:gd name="T4" fmla="*/ 6 w 226"/>
                <a:gd name="T5" fmla="*/ 54 h 54"/>
                <a:gd name="T6" fmla="*/ 10 w 226"/>
                <a:gd name="T7" fmla="*/ 54 h 54"/>
                <a:gd name="T8" fmla="*/ 14 w 226"/>
                <a:gd name="T9" fmla="*/ 54 h 54"/>
                <a:gd name="T10" fmla="*/ 16 w 226"/>
                <a:gd name="T11" fmla="*/ 52 h 54"/>
                <a:gd name="T12" fmla="*/ 19 w 226"/>
                <a:gd name="T13" fmla="*/ 50 h 54"/>
                <a:gd name="T14" fmla="*/ 33 w 226"/>
                <a:gd name="T15" fmla="*/ 42 h 54"/>
                <a:gd name="T16" fmla="*/ 41 w 226"/>
                <a:gd name="T17" fmla="*/ 38 h 54"/>
                <a:gd name="T18" fmla="*/ 50 w 226"/>
                <a:gd name="T19" fmla="*/ 35 h 54"/>
                <a:gd name="T20" fmla="*/ 60 w 226"/>
                <a:gd name="T21" fmla="*/ 31 h 54"/>
                <a:gd name="T22" fmla="*/ 74 w 226"/>
                <a:gd name="T23" fmla="*/ 27 h 54"/>
                <a:gd name="T24" fmla="*/ 87 w 226"/>
                <a:gd name="T25" fmla="*/ 23 h 54"/>
                <a:gd name="T26" fmla="*/ 101 w 226"/>
                <a:gd name="T27" fmla="*/ 21 h 54"/>
                <a:gd name="T28" fmla="*/ 116 w 226"/>
                <a:gd name="T29" fmla="*/ 21 h 54"/>
                <a:gd name="T30" fmla="*/ 134 w 226"/>
                <a:gd name="T31" fmla="*/ 23 h 54"/>
                <a:gd name="T32" fmla="*/ 151 w 226"/>
                <a:gd name="T33" fmla="*/ 25 h 54"/>
                <a:gd name="T34" fmla="*/ 170 w 226"/>
                <a:gd name="T35" fmla="*/ 29 h 54"/>
                <a:gd name="T36" fmla="*/ 180 w 226"/>
                <a:gd name="T37" fmla="*/ 33 h 54"/>
                <a:gd name="T38" fmla="*/ 190 w 226"/>
                <a:gd name="T39" fmla="*/ 37 h 54"/>
                <a:gd name="T40" fmla="*/ 199 w 226"/>
                <a:gd name="T41" fmla="*/ 40 h 54"/>
                <a:gd name="T42" fmla="*/ 211 w 226"/>
                <a:gd name="T43" fmla="*/ 46 h 54"/>
                <a:gd name="T44" fmla="*/ 213 w 226"/>
                <a:gd name="T45" fmla="*/ 46 h 54"/>
                <a:gd name="T46" fmla="*/ 219 w 226"/>
                <a:gd name="T47" fmla="*/ 46 h 54"/>
                <a:gd name="T48" fmla="*/ 221 w 226"/>
                <a:gd name="T49" fmla="*/ 44 h 54"/>
                <a:gd name="T50" fmla="*/ 225 w 226"/>
                <a:gd name="T51" fmla="*/ 40 h 54"/>
                <a:gd name="T52" fmla="*/ 226 w 226"/>
                <a:gd name="T53" fmla="*/ 38 h 54"/>
                <a:gd name="T54" fmla="*/ 225 w 226"/>
                <a:gd name="T55" fmla="*/ 33 h 54"/>
                <a:gd name="T56" fmla="*/ 223 w 226"/>
                <a:gd name="T57" fmla="*/ 31 h 54"/>
                <a:gd name="T58" fmla="*/ 219 w 226"/>
                <a:gd name="T59" fmla="*/ 27 h 54"/>
                <a:gd name="T60" fmla="*/ 209 w 226"/>
                <a:gd name="T61" fmla="*/ 21 h 54"/>
                <a:gd name="T62" fmla="*/ 197 w 226"/>
                <a:gd name="T63" fmla="*/ 17 h 54"/>
                <a:gd name="T64" fmla="*/ 186 w 226"/>
                <a:gd name="T65" fmla="*/ 13 h 54"/>
                <a:gd name="T66" fmla="*/ 176 w 226"/>
                <a:gd name="T67" fmla="*/ 9 h 54"/>
                <a:gd name="T68" fmla="*/ 165 w 226"/>
                <a:gd name="T69" fmla="*/ 6 h 54"/>
                <a:gd name="T70" fmla="*/ 155 w 226"/>
                <a:gd name="T71" fmla="*/ 4 h 54"/>
                <a:gd name="T72" fmla="*/ 135 w 226"/>
                <a:gd name="T73" fmla="*/ 2 h 54"/>
                <a:gd name="T74" fmla="*/ 116 w 226"/>
                <a:gd name="T75" fmla="*/ 0 h 54"/>
                <a:gd name="T76" fmla="*/ 99 w 226"/>
                <a:gd name="T77" fmla="*/ 2 h 54"/>
                <a:gd name="T78" fmla="*/ 81 w 226"/>
                <a:gd name="T79" fmla="*/ 4 h 54"/>
                <a:gd name="T80" fmla="*/ 68 w 226"/>
                <a:gd name="T81" fmla="*/ 6 h 54"/>
                <a:gd name="T82" fmla="*/ 54 w 226"/>
                <a:gd name="T83" fmla="*/ 11 h 54"/>
                <a:gd name="T84" fmla="*/ 41 w 226"/>
                <a:gd name="T85" fmla="*/ 15 h 54"/>
                <a:gd name="T86" fmla="*/ 31 w 226"/>
                <a:gd name="T87" fmla="*/ 19 h 54"/>
                <a:gd name="T88" fmla="*/ 21 w 226"/>
                <a:gd name="T89" fmla="*/ 25 h 54"/>
                <a:gd name="T90" fmla="*/ 8 w 226"/>
                <a:gd name="T91" fmla="*/ 33 h 54"/>
                <a:gd name="T92" fmla="*/ 2 w 226"/>
                <a:gd name="T93" fmla="*/ 37 h 54"/>
                <a:gd name="T94" fmla="*/ 0 w 226"/>
                <a:gd name="T95" fmla="*/ 38 h 54"/>
                <a:gd name="T96" fmla="*/ 0 w 226"/>
                <a:gd name="T97" fmla="*/ 44 h 54"/>
                <a:gd name="T98" fmla="*/ 0 w 226"/>
                <a:gd name="T99" fmla="*/ 46 h 54"/>
                <a:gd name="T100" fmla="*/ 2 w 226"/>
                <a:gd name="T101" fmla="*/ 52 h 54"/>
                <a:gd name="T102" fmla="*/ 2 w 226"/>
                <a:gd name="T103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" h="54">
                  <a:moveTo>
                    <a:pt x="2" y="52"/>
                  </a:moveTo>
                  <a:lnTo>
                    <a:pt x="6" y="54"/>
                  </a:lnTo>
                  <a:lnTo>
                    <a:pt x="6" y="54"/>
                  </a:lnTo>
                  <a:lnTo>
                    <a:pt x="10" y="54"/>
                  </a:lnTo>
                  <a:lnTo>
                    <a:pt x="14" y="54"/>
                  </a:lnTo>
                  <a:lnTo>
                    <a:pt x="16" y="52"/>
                  </a:lnTo>
                  <a:lnTo>
                    <a:pt x="19" y="50"/>
                  </a:lnTo>
                  <a:lnTo>
                    <a:pt x="33" y="42"/>
                  </a:lnTo>
                  <a:lnTo>
                    <a:pt x="41" y="38"/>
                  </a:lnTo>
                  <a:lnTo>
                    <a:pt x="50" y="35"/>
                  </a:lnTo>
                  <a:lnTo>
                    <a:pt x="60" y="31"/>
                  </a:lnTo>
                  <a:lnTo>
                    <a:pt x="74" y="27"/>
                  </a:lnTo>
                  <a:lnTo>
                    <a:pt x="87" y="23"/>
                  </a:lnTo>
                  <a:lnTo>
                    <a:pt x="101" y="21"/>
                  </a:lnTo>
                  <a:lnTo>
                    <a:pt x="116" y="21"/>
                  </a:lnTo>
                  <a:lnTo>
                    <a:pt x="134" y="23"/>
                  </a:lnTo>
                  <a:lnTo>
                    <a:pt x="151" y="25"/>
                  </a:lnTo>
                  <a:lnTo>
                    <a:pt x="170" y="29"/>
                  </a:lnTo>
                  <a:lnTo>
                    <a:pt x="180" y="33"/>
                  </a:lnTo>
                  <a:lnTo>
                    <a:pt x="190" y="37"/>
                  </a:lnTo>
                  <a:lnTo>
                    <a:pt x="199" y="40"/>
                  </a:lnTo>
                  <a:lnTo>
                    <a:pt x="211" y="46"/>
                  </a:lnTo>
                  <a:lnTo>
                    <a:pt x="213" y="46"/>
                  </a:lnTo>
                  <a:lnTo>
                    <a:pt x="219" y="46"/>
                  </a:lnTo>
                  <a:lnTo>
                    <a:pt x="221" y="44"/>
                  </a:lnTo>
                  <a:lnTo>
                    <a:pt x="225" y="40"/>
                  </a:lnTo>
                  <a:lnTo>
                    <a:pt x="226" y="38"/>
                  </a:lnTo>
                  <a:lnTo>
                    <a:pt x="225" y="33"/>
                  </a:lnTo>
                  <a:lnTo>
                    <a:pt x="223" y="31"/>
                  </a:lnTo>
                  <a:lnTo>
                    <a:pt x="219" y="27"/>
                  </a:lnTo>
                  <a:lnTo>
                    <a:pt x="209" y="21"/>
                  </a:lnTo>
                  <a:lnTo>
                    <a:pt x="197" y="17"/>
                  </a:lnTo>
                  <a:lnTo>
                    <a:pt x="186" y="13"/>
                  </a:lnTo>
                  <a:lnTo>
                    <a:pt x="176" y="9"/>
                  </a:lnTo>
                  <a:lnTo>
                    <a:pt x="165" y="6"/>
                  </a:lnTo>
                  <a:lnTo>
                    <a:pt x="155" y="4"/>
                  </a:lnTo>
                  <a:lnTo>
                    <a:pt x="135" y="2"/>
                  </a:lnTo>
                  <a:lnTo>
                    <a:pt x="116" y="0"/>
                  </a:lnTo>
                  <a:lnTo>
                    <a:pt x="99" y="2"/>
                  </a:lnTo>
                  <a:lnTo>
                    <a:pt x="81" y="4"/>
                  </a:lnTo>
                  <a:lnTo>
                    <a:pt x="68" y="6"/>
                  </a:lnTo>
                  <a:lnTo>
                    <a:pt x="54" y="11"/>
                  </a:lnTo>
                  <a:lnTo>
                    <a:pt x="41" y="15"/>
                  </a:lnTo>
                  <a:lnTo>
                    <a:pt x="31" y="19"/>
                  </a:lnTo>
                  <a:lnTo>
                    <a:pt x="21" y="25"/>
                  </a:lnTo>
                  <a:lnTo>
                    <a:pt x="8" y="33"/>
                  </a:lnTo>
                  <a:lnTo>
                    <a:pt x="2" y="37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57200" y="4215020"/>
            <a:ext cx="1203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Склад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70227" y="2552700"/>
            <a:ext cx="64788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По расходной накладной увеличивается долг клиента.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По ведомости доставки (заполняемой по данным приложения) списывается долг при платеже наличными или картой,  а также учитывается возврат тары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Принятая тара и деньги могут как сразу приходоваться на склад и в кассу, так и выдаваться экспедитору/водителю под отчет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Тара учитывается у клиента, на складе и в разрезе поставщиков товара (документами поступления и возврата тары поставщику).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Доступны акты сверки по расчетам и таре с покупателями и поставщиками.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344826" y="1606186"/>
            <a:ext cx="6643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Данные из приложения отражаются во взаиморасчетах и учете тары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53386" y="2582433"/>
            <a:ext cx="9188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Самовывоз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55286" y="2531633"/>
            <a:ext cx="9188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Доставка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4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-1870941" y="1413755"/>
            <a:ext cx="8708870" cy="4989888"/>
          </a:xfrm>
          <a:custGeom>
            <a:avLst/>
            <a:gdLst>
              <a:gd name="T0" fmla="*/ 8826 w 8826"/>
              <a:gd name="T1" fmla="*/ 478 h 5057"/>
              <a:gd name="T2" fmla="*/ 825 w 8826"/>
              <a:gd name="T3" fmla="*/ 5057 h 5057"/>
              <a:gd name="T4" fmla="*/ 0 w 8826"/>
              <a:gd name="T5" fmla="*/ 4537 h 5057"/>
              <a:gd name="T6" fmla="*/ 7924 w 8826"/>
              <a:gd name="T7" fmla="*/ 0 h 5057"/>
              <a:gd name="T8" fmla="*/ 8826 w 8826"/>
              <a:gd name="T9" fmla="*/ 478 h 5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26" h="5057">
                <a:moveTo>
                  <a:pt x="8826" y="478"/>
                </a:moveTo>
                <a:lnTo>
                  <a:pt x="825" y="5057"/>
                </a:lnTo>
                <a:lnTo>
                  <a:pt x="0" y="4537"/>
                </a:lnTo>
                <a:lnTo>
                  <a:pt x="7924" y="0"/>
                </a:lnTo>
                <a:lnTo>
                  <a:pt x="8826" y="4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342105"/>
            <a:ext cx="6299201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директора, бухгалтера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67012" y="943582"/>
            <a:ext cx="322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latin typeface="+mj-lt"/>
              </a:rPr>
              <a:t>Отчеты, аналитика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4008" y="5300986"/>
            <a:ext cx="444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Экспорт в любые конфигурации 1С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0438" y="3198321"/>
            <a:ext cx="250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Производство и склад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7460" y="1435269"/>
            <a:ext cx="274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Несколько десятков отчетов: (продажи, доставка, услуги, расчеты,  тара, склад, банк, касса и т.д.)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45838" y="3798864"/>
            <a:ext cx="3742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r>
              <a:rPr lang="ru-RU" sz="1400" dirty="0" err="1" smtClean="0"/>
              <a:t>пецификации</a:t>
            </a:r>
            <a:r>
              <a:rPr lang="ru-RU" sz="1400" dirty="0" smtClean="0"/>
              <a:t>,</a:t>
            </a:r>
            <a:r>
              <a:rPr lang="en-US" sz="1400" dirty="0" smtClean="0"/>
              <a:t> </a:t>
            </a:r>
            <a:r>
              <a:rPr lang="ru-RU" sz="1400" dirty="0" smtClean="0"/>
              <a:t>документы выпуска продукции, тары.  Складской учет товаров,  продукции, материалов, тары, </a:t>
            </a:r>
          </a:p>
          <a:p>
            <a:r>
              <a:rPr lang="ru-RU" sz="1400" dirty="0" smtClean="0"/>
              <a:t>документы закупок и возвратов.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6281" y="5668749"/>
            <a:ext cx="3834619" cy="904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/>
              <a:t>Функция экспорта документов, готовая обработка загрузки в 1С:Бухгалтерию 8.3. Возможна выгрузка в другие версии.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595416" y="1040593"/>
            <a:ext cx="780532" cy="906148"/>
            <a:chOff x="8242300" y="5173663"/>
            <a:chExt cx="857250" cy="1014413"/>
          </a:xfrm>
        </p:grpSpPr>
        <p:sp>
          <p:nvSpPr>
            <p:cNvPr id="20" name="Freeform 65"/>
            <p:cNvSpPr>
              <a:spLocks noEditPoints="1"/>
            </p:cNvSpPr>
            <p:nvPr/>
          </p:nvSpPr>
          <p:spPr bwMode="auto">
            <a:xfrm>
              <a:off x="8242300" y="5678488"/>
              <a:ext cx="323850" cy="325438"/>
            </a:xfrm>
            <a:custGeom>
              <a:avLst/>
              <a:gdLst>
                <a:gd name="T0" fmla="*/ 105 w 105"/>
                <a:gd name="T1" fmla="*/ 48 h 106"/>
                <a:gd name="T2" fmla="*/ 89 w 105"/>
                <a:gd name="T3" fmla="*/ 41 h 106"/>
                <a:gd name="T4" fmla="*/ 97 w 105"/>
                <a:gd name="T5" fmla="*/ 21 h 106"/>
                <a:gd name="T6" fmla="*/ 90 w 105"/>
                <a:gd name="T7" fmla="*/ 18 h 106"/>
                <a:gd name="T8" fmla="*/ 88 w 105"/>
                <a:gd name="T9" fmla="*/ 17 h 106"/>
                <a:gd name="T10" fmla="*/ 78 w 105"/>
                <a:gd name="T11" fmla="*/ 22 h 106"/>
                <a:gd name="T12" fmla="*/ 77 w 105"/>
                <a:gd name="T13" fmla="*/ 22 h 106"/>
                <a:gd name="T14" fmla="*/ 65 w 105"/>
                <a:gd name="T15" fmla="*/ 9 h 106"/>
                <a:gd name="T16" fmla="*/ 66 w 105"/>
                <a:gd name="T17" fmla="*/ 7 h 106"/>
                <a:gd name="T18" fmla="*/ 51 w 105"/>
                <a:gd name="T19" fmla="*/ 0 h 106"/>
                <a:gd name="T20" fmla="*/ 42 w 105"/>
                <a:gd name="T21" fmla="*/ 20 h 106"/>
                <a:gd name="T22" fmla="*/ 26 w 105"/>
                <a:gd name="T23" fmla="*/ 13 h 106"/>
                <a:gd name="T24" fmla="*/ 0 w 105"/>
                <a:gd name="T25" fmla="*/ 70 h 106"/>
                <a:gd name="T26" fmla="*/ 80 w 105"/>
                <a:gd name="T27" fmla="*/ 106 h 106"/>
                <a:gd name="T28" fmla="*/ 105 w 105"/>
                <a:gd name="T29" fmla="*/ 48 h 106"/>
                <a:gd name="T30" fmla="*/ 76 w 105"/>
                <a:gd name="T31" fmla="*/ 34 h 106"/>
                <a:gd name="T32" fmla="*/ 55 w 105"/>
                <a:gd name="T33" fmla="*/ 25 h 106"/>
                <a:gd name="T34" fmla="*/ 58 w 105"/>
                <a:gd name="T35" fmla="*/ 18 h 106"/>
                <a:gd name="T36" fmla="*/ 79 w 105"/>
                <a:gd name="T37" fmla="*/ 28 h 106"/>
                <a:gd name="T38" fmla="*/ 76 w 105"/>
                <a:gd name="T39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06">
                  <a:moveTo>
                    <a:pt x="105" y="48"/>
                  </a:moveTo>
                  <a:cubicBezTo>
                    <a:pt x="89" y="41"/>
                    <a:pt x="89" y="41"/>
                    <a:pt x="89" y="4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9" y="17"/>
                    <a:pt x="89" y="17"/>
                    <a:pt x="88" y="17"/>
                  </a:cubicBezTo>
                  <a:cubicBezTo>
                    <a:pt x="86" y="20"/>
                    <a:pt x="82" y="22"/>
                    <a:pt x="78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0" y="22"/>
                    <a:pt x="65" y="16"/>
                    <a:pt x="65" y="9"/>
                  </a:cubicBezTo>
                  <a:cubicBezTo>
                    <a:pt x="66" y="8"/>
                    <a:pt x="66" y="8"/>
                    <a:pt x="66" y="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80" y="106"/>
                    <a:pt x="80" y="106"/>
                    <a:pt x="80" y="106"/>
                  </a:cubicBezTo>
                  <a:lnTo>
                    <a:pt x="105" y="48"/>
                  </a:lnTo>
                  <a:close/>
                  <a:moveTo>
                    <a:pt x="76" y="34"/>
                  </a:moveTo>
                  <a:cubicBezTo>
                    <a:pt x="55" y="25"/>
                    <a:pt x="55" y="25"/>
                    <a:pt x="55" y="25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79" y="28"/>
                    <a:pt x="79" y="28"/>
                    <a:pt x="79" y="28"/>
                  </a:cubicBezTo>
                  <a:lnTo>
                    <a:pt x="7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21" name="Freeform 66"/>
            <p:cNvSpPr>
              <a:spLocks/>
            </p:cNvSpPr>
            <p:nvPr/>
          </p:nvSpPr>
          <p:spPr bwMode="auto">
            <a:xfrm>
              <a:off x="8442325" y="5699126"/>
              <a:ext cx="71437" cy="46038"/>
            </a:xfrm>
            <a:custGeom>
              <a:avLst/>
              <a:gdLst>
                <a:gd name="T0" fmla="*/ 12 w 23"/>
                <a:gd name="T1" fmla="*/ 15 h 15"/>
                <a:gd name="T2" fmla="*/ 13 w 23"/>
                <a:gd name="T3" fmla="*/ 15 h 15"/>
                <a:gd name="T4" fmla="*/ 23 w 23"/>
                <a:gd name="T5" fmla="*/ 10 h 15"/>
                <a:gd name="T6" fmla="*/ 3 w 23"/>
                <a:gd name="T7" fmla="*/ 1 h 15"/>
                <a:gd name="T8" fmla="*/ 1 w 23"/>
                <a:gd name="T9" fmla="*/ 0 h 15"/>
                <a:gd name="T10" fmla="*/ 0 w 23"/>
                <a:gd name="T11" fmla="*/ 2 h 15"/>
                <a:gd name="T12" fmla="*/ 12 w 23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12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7" y="15"/>
                    <a:pt x="21" y="13"/>
                    <a:pt x="23" y="10"/>
                  </a:cubicBezTo>
                  <a:cubicBezTo>
                    <a:pt x="15" y="6"/>
                    <a:pt x="3" y="0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9"/>
                    <a:pt x="5" y="15"/>
                    <a:pt x="12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22" name="Oval 67"/>
            <p:cNvSpPr>
              <a:spLocks noChangeArrowheads="1"/>
            </p:cNvSpPr>
            <p:nvPr/>
          </p:nvSpPr>
          <p:spPr bwMode="auto">
            <a:xfrm>
              <a:off x="8626475" y="5173663"/>
              <a:ext cx="212725" cy="215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23" name="Freeform 68"/>
            <p:cNvSpPr>
              <a:spLocks/>
            </p:cNvSpPr>
            <p:nvPr/>
          </p:nvSpPr>
          <p:spPr bwMode="auto">
            <a:xfrm>
              <a:off x="8445500" y="5399088"/>
              <a:ext cx="654050" cy="788988"/>
            </a:xfrm>
            <a:custGeom>
              <a:avLst/>
              <a:gdLst>
                <a:gd name="T0" fmla="*/ 22 w 213"/>
                <a:gd name="T1" fmla="*/ 108 h 257"/>
                <a:gd name="T2" fmla="*/ 24 w 213"/>
                <a:gd name="T3" fmla="*/ 101 h 257"/>
                <a:gd name="T4" fmla="*/ 47 w 213"/>
                <a:gd name="T5" fmla="*/ 42 h 257"/>
                <a:gd name="T6" fmla="*/ 65 w 213"/>
                <a:gd name="T7" fmla="*/ 31 h 257"/>
                <a:gd name="T8" fmla="*/ 61 w 213"/>
                <a:gd name="T9" fmla="*/ 126 h 257"/>
                <a:gd name="T10" fmla="*/ 61 w 213"/>
                <a:gd name="T11" fmla="*/ 177 h 257"/>
                <a:gd name="T12" fmla="*/ 58 w 213"/>
                <a:gd name="T13" fmla="*/ 182 h 257"/>
                <a:gd name="T14" fmla="*/ 55 w 213"/>
                <a:gd name="T15" fmla="*/ 187 h 257"/>
                <a:gd name="T16" fmla="*/ 28 w 213"/>
                <a:gd name="T17" fmla="*/ 232 h 257"/>
                <a:gd name="T18" fmla="*/ 33 w 213"/>
                <a:gd name="T19" fmla="*/ 254 h 257"/>
                <a:gd name="T20" fmla="*/ 41 w 213"/>
                <a:gd name="T21" fmla="*/ 257 h 257"/>
                <a:gd name="T22" fmla="*/ 55 w 213"/>
                <a:gd name="T23" fmla="*/ 249 h 257"/>
                <a:gd name="T24" fmla="*/ 82 w 213"/>
                <a:gd name="T25" fmla="*/ 204 h 257"/>
                <a:gd name="T26" fmla="*/ 84 w 213"/>
                <a:gd name="T27" fmla="*/ 200 h 257"/>
                <a:gd name="T28" fmla="*/ 93 w 213"/>
                <a:gd name="T29" fmla="*/ 177 h 257"/>
                <a:gd name="T30" fmla="*/ 93 w 213"/>
                <a:gd name="T31" fmla="*/ 131 h 257"/>
                <a:gd name="T32" fmla="*/ 94 w 213"/>
                <a:gd name="T33" fmla="*/ 131 h 257"/>
                <a:gd name="T34" fmla="*/ 101 w 213"/>
                <a:gd name="T35" fmla="*/ 132 h 257"/>
                <a:gd name="T36" fmla="*/ 106 w 213"/>
                <a:gd name="T37" fmla="*/ 140 h 257"/>
                <a:gd name="T38" fmla="*/ 118 w 213"/>
                <a:gd name="T39" fmla="*/ 160 h 257"/>
                <a:gd name="T40" fmla="*/ 125 w 213"/>
                <a:gd name="T41" fmla="*/ 170 h 257"/>
                <a:gd name="T42" fmla="*/ 130 w 213"/>
                <a:gd name="T43" fmla="*/ 182 h 257"/>
                <a:gd name="T44" fmla="*/ 129 w 213"/>
                <a:gd name="T45" fmla="*/ 198 h 257"/>
                <a:gd name="T46" fmla="*/ 128 w 213"/>
                <a:gd name="T47" fmla="*/ 204 h 257"/>
                <a:gd name="T48" fmla="*/ 126 w 213"/>
                <a:gd name="T49" fmla="*/ 240 h 257"/>
                <a:gd name="T50" fmla="*/ 141 w 213"/>
                <a:gd name="T51" fmla="*/ 257 h 257"/>
                <a:gd name="T52" fmla="*/ 142 w 213"/>
                <a:gd name="T53" fmla="*/ 257 h 257"/>
                <a:gd name="T54" fmla="*/ 158 w 213"/>
                <a:gd name="T55" fmla="*/ 242 h 257"/>
                <a:gd name="T56" fmla="*/ 160 w 213"/>
                <a:gd name="T57" fmla="*/ 206 h 257"/>
                <a:gd name="T58" fmla="*/ 160 w 213"/>
                <a:gd name="T59" fmla="*/ 199 h 257"/>
                <a:gd name="T60" fmla="*/ 161 w 213"/>
                <a:gd name="T61" fmla="*/ 186 h 257"/>
                <a:gd name="T62" fmla="*/ 152 w 213"/>
                <a:gd name="T63" fmla="*/ 152 h 257"/>
                <a:gd name="T64" fmla="*/ 144 w 213"/>
                <a:gd name="T65" fmla="*/ 142 h 257"/>
                <a:gd name="T66" fmla="*/ 133 w 213"/>
                <a:gd name="T67" fmla="*/ 124 h 257"/>
                <a:gd name="T68" fmla="*/ 129 w 213"/>
                <a:gd name="T69" fmla="*/ 117 h 257"/>
                <a:gd name="T70" fmla="*/ 128 w 213"/>
                <a:gd name="T71" fmla="*/ 112 h 257"/>
                <a:gd name="T72" fmla="*/ 124 w 213"/>
                <a:gd name="T73" fmla="*/ 43 h 257"/>
                <a:gd name="T74" fmla="*/ 130 w 213"/>
                <a:gd name="T75" fmla="*/ 69 h 257"/>
                <a:gd name="T76" fmla="*/ 139 w 213"/>
                <a:gd name="T77" fmla="*/ 81 h 257"/>
                <a:gd name="T78" fmla="*/ 148 w 213"/>
                <a:gd name="T79" fmla="*/ 83 h 257"/>
                <a:gd name="T80" fmla="*/ 205 w 213"/>
                <a:gd name="T81" fmla="*/ 62 h 257"/>
                <a:gd name="T82" fmla="*/ 209 w 213"/>
                <a:gd name="T83" fmla="*/ 45 h 257"/>
                <a:gd name="T84" fmla="*/ 192 w 213"/>
                <a:gd name="T85" fmla="*/ 41 h 257"/>
                <a:gd name="T86" fmla="*/ 153 w 213"/>
                <a:gd name="T87" fmla="*/ 58 h 257"/>
                <a:gd name="T88" fmla="*/ 125 w 213"/>
                <a:gd name="T89" fmla="*/ 8 h 257"/>
                <a:gd name="T90" fmla="*/ 95 w 213"/>
                <a:gd name="T91" fmla="*/ 0 h 257"/>
                <a:gd name="T92" fmla="*/ 82 w 213"/>
                <a:gd name="T93" fmla="*/ 1 h 257"/>
                <a:gd name="T94" fmla="*/ 31 w 213"/>
                <a:gd name="T95" fmla="*/ 24 h 257"/>
                <a:gd name="T96" fmla="*/ 0 w 213"/>
                <a:gd name="T97" fmla="*/ 98 h 257"/>
                <a:gd name="T98" fmla="*/ 2 w 213"/>
                <a:gd name="T99" fmla="*/ 99 h 257"/>
                <a:gd name="T100" fmla="*/ 22 w 213"/>
                <a:gd name="T101" fmla="*/ 10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" h="257">
                  <a:moveTo>
                    <a:pt x="22" y="108"/>
                  </a:moveTo>
                  <a:cubicBezTo>
                    <a:pt x="23" y="106"/>
                    <a:pt x="24" y="104"/>
                    <a:pt x="24" y="101"/>
                  </a:cubicBezTo>
                  <a:cubicBezTo>
                    <a:pt x="25" y="75"/>
                    <a:pt x="33" y="55"/>
                    <a:pt x="47" y="42"/>
                  </a:cubicBezTo>
                  <a:cubicBezTo>
                    <a:pt x="52" y="37"/>
                    <a:pt x="59" y="34"/>
                    <a:pt x="65" y="31"/>
                  </a:cubicBezTo>
                  <a:cubicBezTo>
                    <a:pt x="64" y="38"/>
                    <a:pt x="61" y="126"/>
                    <a:pt x="61" y="126"/>
                  </a:cubicBezTo>
                  <a:cubicBezTo>
                    <a:pt x="61" y="143"/>
                    <a:pt x="61" y="160"/>
                    <a:pt x="61" y="177"/>
                  </a:cubicBezTo>
                  <a:cubicBezTo>
                    <a:pt x="61" y="178"/>
                    <a:pt x="59" y="181"/>
                    <a:pt x="58" y="182"/>
                  </a:cubicBezTo>
                  <a:cubicBezTo>
                    <a:pt x="57" y="184"/>
                    <a:pt x="56" y="185"/>
                    <a:pt x="55" y="187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3" y="240"/>
                    <a:pt x="26" y="250"/>
                    <a:pt x="33" y="254"/>
                  </a:cubicBezTo>
                  <a:cubicBezTo>
                    <a:pt x="36" y="256"/>
                    <a:pt x="39" y="257"/>
                    <a:pt x="41" y="257"/>
                  </a:cubicBezTo>
                  <a:cubicBezTo>
                    <a:pt x="47" y="257"/>
                    <a:pt x="52" y="254"/>
                    <a:pt x="55" y="249"/>
                  </a:cubicBezTo>
                  <a:cubicBezTo>
                    <a:pt x="82" y="204"/>
                    <a:pt x="82" y="204"/>
                    <a:pt x="82" y="204"/>
                  </a:cubicBezTo>
                  <a:cubicBezTo>
                    <a:pt x="83" y="203"/>
                    <a:pt x="84" y="201"/>
                    <a:pt x="84" y="200"/>
                  </a:cubicBezTo>
                  <a:cubicBezTo>
                    <a:pt x="88" y="195"/>
                    <a:pt x="93" y="188"/>
                    <a:pt x="93" y="177"/>
                  </a:cubicBezTo>
                  <a:cubicBezTo>
                    <a:pt x="93" y="162"/>
                    <a:pt x="93" y="147"/>
                    <a:pt x="93" y="131"/>
                  </a:cubicBezTo>
                  <a:cubicBezTo>
                    <a:pt x="93" y="131"/>
                    <a:pt x="94" y="131"/>
                    <a:pt x="94" y="131"/>
                  </a:cubicBezTo>
                  <a:cubicBezTo>
                    <a:pt x="97" y="131"/>
                    <a:pt x="99" y="131"/>
                    <a:pt x="101" y="132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10" y="147"/>
                    <a:pt x="114" y="154"/>
                    <a:pt x="118" y="160"/>
                  </a:cubicBezTo>
                  <a:cubicBezTo>
                    <a:pt x="121" y="163"/>
                    <a:pt x="123" y="167"/>
                    <a:pt x="125" y="170"/>
                  </a:cubicBezTo>
                  <a:cubicBezTo>
                    <a:pt x="129" y="175"/>
                    <a:pt x="130" y="179"/>
                    <a:pt x="130" y="182"/>
                  </a:cubicBezTo>
                  <a:cubicBezTo>
                    <a:pt x="129" y="187"/>
                    <a:pt x="129" y="192"/>
                    <a:pt x="129" y="198"/>
                  </a:cubicBezTo>
                  <a:cubicBezTo>
                    <a:pt x="129" y="200"/>
                    <a:pt x="129" y="202"/>
                    <a:pt x="128" y="204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9"/>
                    <a:pt x="132" y="256"/>
                    <a:pt x="141" y="257"/>
                  </a:cubicBezTo>
                  <a:cubicBezTo>
                    <a:pt x="142" y="257"/>
                    <a:pt x="142" y="257"/>
                    <a:pt x="142" y="257"/>
                  </a:cubicBezTo>
                  <a:cubicBezTo>
                    <a:pt x="150" y="257"/>
                    <a:pt x="157" y="250"/>
                    <a:pt x="158" y="242"/>
                  </a:cubicBezTo>
                  <a:cubicBezTo>
                    <a:pt x="160" y="206"/>
                    <a:pt x="160" y="206"/>
                    <a:pt x="160" y="206"/>
                  </a:cubicBezTo>
                  <a:cubicBezTo>
                    <a:pt x="160" y="204"/>
                    <a:pt x="160" y="201"/>
                    <a:pt x="160" y="199"/>
                  </a:cubicBezTo>
                  <a:cubicBezTo>
                    <a:pt x="161" y="195"/>
                    <a:pt x="161" y="190"/>
                    <a:pt x="161" y="186"/>
                  </a:cubicBezTo>
                  <a:cubicBezTo>
                    <a:pt x="163" y="172"/>
                    <a:pt x="157" y="160"/>
                    <a:pt x="152" y="152"/>
                  </a:cubicBezTo>
                  <a:cubicBezTo>
                    <a:pt x="149" y="149"/>
                    <a:pt x="147" y="145"/>
                    <a:pt x="144" y="142"/>
                  </a:cubicBezTo>
                  <a:cubicBezTo>
                    <a:pt x="140" y="136"/>
                    <a:pt x="136" y="130"/>
                    <a:pt x="133" y="124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7"/>
                    <a:pt x="128" y="113"/>
                    <a:pt x="128" y="112"/>
                  </a:cubicBezTo>
                  <a:cubicBezTo>
                    <a:pt x="127" y="94"/>
                    <a:pt x="125" y="62"/>
                    <a:pt x="124" y="43"/>
                  </a:cubicBezTo>
                  <a:cubicBezTo>
                    <a:pt x="127" y="50"/>
                    <a:pt x="129" y="59"/>
                    <a:pt x="130" y="69"/>
                  </a:cubicBezTo>
                  <a:cubicBezTo>
                    <a:pt x="131" y="75"/>
                    <a:pt x="134" y="79"/>
                    <a:pt x="139" y="81"/>
                  </a:cubicBezTo>
                  <a:cubicBezTo>
                    <a:pt x="141" y="82"/>
                    <a:pt x="144" y="83"/>
                    <a:pt x="148" y="83"/>
                  </a:cubicBezTo>
                  <a:cubicBezTo>
                    <a:pt x="168" y="83"/>
                    <a:pt x="199" y="66"/>
                    <a:pt x="205" y="62"/>
                  </a:cubicBezTo>
                  <a:cubicBezTo>
                    <a:pt x="211" y="59"/>
                    <a:pt x="213" y="51"/>
                    <a:pt x="209" y="45"/>
                  </a:cubicBezTo>
                  <a:cubicBezTo>
                    <a:pt x="205" y="39"/>
                    <a:pt x="198" y="38"/>
                    <a:pt x="192" y="41"/>
                  </a:cubicBezTo>
                  <a:cubicBezTo>
                    <a:pt x="180" y="49"/>
                    <a:pt x="163" y="55"/>
                    <a:pt x="153" y="58"/>
                  </a:cubicBezTo>
                  <a:cubicBezTo>
                    <a:pt x="149" y="33"/>
                    <a:pt x="139" y="17"/>
                    <a:pt x="125" y="8"/>
                  </a:cubicBezTo>
                  <a:cubicBezTo>
                    <a:pt x="116" y="2"/>
                    <a:pt x="106" y="0"/>
                    <a:pt x="95" y="0"/>
                  </a:cubicBezTo>
                  <a:cubicBezTo>
                    <a:pt x="91" y="0"/>
                    <a:pt x="86" y="0"/>
                    <a:pt x="82" y="1"/>
                  </a:cubicBezTo>
                  <a:cubicBezTo>
                    <a:pt x="63" y="4"/>
                    <a:pt x="45" y="11"/>
                    <a:pt x="31" y="24"/>
                  </a:cubicBezTo>
                  <a:cubicBezTo>
                    <a:pt x="12" y="40"/>
                    <a:pt x="2" y="65"/>
                    <a:pt x="0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8"/>
                    <a:pt x="14" y="104"/>
                    <a:pt x="22" y="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5890284" y="2580997"/>
            <a:ext cx="4970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xmlns="" val="958077921"/>
              </p:ext>
            </p:extLst>
          </p:nvPr>
        </p:nvGraphicFramePr>
        <p:xfrm>
          <a:off x="9202375" y="84383"/>
          <a:ext cx="3047392" cy="28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Freeform 5"/>
          <p:cNvSpPr>
            <a:spLocks/>
          </p:cNvSpPr>
          <p:nvPr/>
        </p:nvSpPr>
        <p:spPr bwMode="auto">
          <a:xfrm>
            <a:off x="-2931330" y="3569983"/>
            <a:ext cx="8708870" cy="4989888"/>
          </a:xfrm>
          <a:custGeom>
            <a:avLst/>
            <a:gdLst>
              <a:gd name="T0" fmla="*/ 8826 w 8826"/>
              <a:gd name="T1" fmla="*/ 478 h 5057"/>
              <a:gd name="T2" fmla="*/ 825 w 8826"/>
              <a:gd name="T3" fmla="*/ 5057 h 5057"/>
              <a:gd name="T4" fmla="*/ 0 w 8826"/>
              <a:gd name="T5" fmla="*/ 4537 h 5057"/>
              <a:gd name="T6" fmla="*/ 7924 w 8826"/>
              <a:gd name="T7" fmla="*/ 0 h 5057"/>
              <a:gd name="T8" fmla="*/ 8826 w 8826"/>
              <a:gd name="T9" fmla="*/ 478 h 5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26" h="5057">
                <a:moveTo>
                  <a:pt x="8826" y="478"/>
                </a:moveTo>
                <a:lnTo>
                  <a:pt x="825" y="5057"/>
                </a:lnTo>
                <a:lnTo>
                  <a:pt x="0" y="4537"/>
                </a:lnTo>
                <a:lnTo>
                  <a:pt x="7924" y="0"/>
                </a:lnTo>
                <a:lnTo>
                  <a:pt x="8826" y="4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>
            <a:off x="-3383060" y="5328456"/>
            <a:ext cx="8708870" cy="4989888"/>
          </a:xfrm>
          <a:custGeom>
            <a:avLst/>
            <a:gdLst>
              <a:gd name="T0" fmla="*/ 8826 w 8826"/>
              <a:gd name="T1" fmla="*/ 478 h 5057"/>
              <a:gd name="T2" fmla="*/ 825 w 8826"/>
              <a:gd name="T3" fmla="*/ 5057 h 5057"/>
              <a:gd name="T4" fmla="*/ 0 w 8826"/>
              <a:gd name="T5" fmla="*/ 4537 h 5057"/>
              <a:gd name="T6" fmla="*/ 7924 w 8826"/>
              <a:gd name="T7" fmla="*/ 0 h 5057"/>
              <a:gd name="T8" fmla="*/ 8826 w 8826"/>
              <a:gd name="T9" fmla="*/ 478 h 5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26" h="5057">
                <a:moveTo>
                  <a:pt x="8826" y="478"/>
                </a:moveTo>
                <a:lnTo>
                  <a:pt x="825" y="5057"/>
                </a:lnTo>
                <a:lnTo>
                  <a:pt x="0" y="4537"/>
                </a:lnTo>
                <a:lnTo>
                  <a:pt x="7924" y="0"/>
                </a:lnTo>
                <a:lnTo>
                  <a:pt x="8826" y="4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1605" y="1038759"/>
            <a:ext cx="428537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Оперативный учет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Контроль расходов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Управленческий учет,  расчет  прибыли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8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3441700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607" y="1905801"/>
            <a:ext cx="5151412" cy="2964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130" y="1557082"/>
            <a:ext cx="585242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Сочетает высокий функционал и доступность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(от 1950 руб. в месяц –повременная лицензия, 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 65 тыс. руб. – бессрочная).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Мобильное приложение для водителей входит в цену.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Нет дополнительных расходов на ПО (используется открытая СУБД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Firebird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 Возможна работа под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Linux 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помощью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Wine)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Готовые обработки перехода с различных версий 1С, а также с других программ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Постоянное развитие программы – с 2011 года выпущено 500 обновлений.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 descr="Лого 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6201" y="2229101"/>
            <a:ext cx="2139699" cy="213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0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5097" y="2718143"/>
            <a:ext cx="6593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en-US" sz="4800" dirty="0"/>
          </a:p>
        </p:txBody>
      </p:sp>
      <p:pic>
        <p:nvPicPr>
          <p:cNvPr id="8" name="Рисунок 7" descr="Лого 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201" y="330200"/>
            <a:ext cx="2393699" cy="23936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80100" y="39337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www.vodasoft.ru</a:t>
            </a:r>
            <a:endParaRPr lang="en-US" dirty="0" smtClean="0"/>
          </a:p>
          <a:p>
            <a:r>
              <a:rPr lang="en-US" u="sng" dirty="0" err="1" smtClean="0">
                <a:hlinkClick r:id="rId3"/>
              </a:rPr>
              <a:t>skype:gentimofeev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hlinkClick r:id="rId4"/>
              </a:rPr>
              <a:t>info@vodasoft.ru</a:t>
            </a:r>
            <a:endParaRPr lang="ru-RU" u="sng" dirty="0" smtClean="0"/>
          </a:p>
          <a:p>
            <a:r>
              <a:rPr lang="en-US" u="sng" dirty="0" err="1" smtClean="0"/>
              <a:t>whatsapp</a:t>
            </a:r>
            <a:r>
              <a:rPr lang="en-US" u="sng" dirty="0" smtClean="0"/>
              <a:t> +79914253974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+7(499) 322-71-0</a:t>
            </a:r>
            <a:r>
              <a:rPr lang="ru-RU" dirty="0" smtClean="0"/>
              <a:t>5</a:t>
            </a:r>
          </a:p>
        </p:txBody>
      </p:sp>
      <p:pic>
        <p:nvPicPr>
          <p:cNvPr id="11" name="Рисунок 10" descr="q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050" y="3905250"/>
            <a:ext cx="1504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1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Лого 2018_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4889500"/>
            <a:ext cx="800100" cy="800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300" y="4023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Входящие звонки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100" y="4364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65300" y="732016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Интеграция с  телефонией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Быстрый поиск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Информация о клиенте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Повтор заказа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Голосовые боты  (доп.сервис)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27200" y="1824774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Сайт, приложения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9" name="Rectangle 7"/>
          <p:cNvSpPr/>
          <p:nvPr/>
        </p:nvSpPr>
        <p:spPr>
          <a:xfrm>
            <a:off x="673100" y="1846111"/>
            <a:ext cx="36012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752600" y="214171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Предзаявка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 заказу на сайте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Быстрая отгрузка по ней</a:t>
            </a:r>
          </a:p>
          <a:p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приложения  (под заказ)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Текстовые боты (доп.сервис)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27200" y="3247174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Исходящие, СМС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5" name="Rectangle 7"/>
          <p:cNvSpPr/>
          <p:nvPr/>
        </p:nvSpPr>
        <p:spPr>
          <a:xfrm>
            <a:off x="660400" y="3268511"/>
            <a:ext cx="36139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765300" y="356411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частоте доставки, дням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Контакты с неактивными клиентами, должниками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Доставка без звонка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562600" y="4150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Логистика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0" name="Rectangle 7"/>
          <p:cNvSpPr/>
          <p:nvPr/>
        </p:nvSpPr>
        <p:spPr>
          <a:xfrm>
            <a:off x="4470400" y="4364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562600" y="744717"/>
            <a:ext cx="2324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Деление по маршрутам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Учет временных окон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Оптимизация маршрута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Маршрут на карте</a:t>
            </a: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27200" y="4682274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Документооборот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9" name="Rectangle 7"/>
          <p:cNvSpPr/>
          <p:nvPr/>
        </p:nvSpPr>
        <p:spPr>
          <a:xfrm>
            <a:off x="660400" y="4690911"/>
            <a:ext cx="36139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1765300" y="4999216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Пакетная печать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Комплект форм для клиента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Отправка по почте в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PDF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(клиенту или на склад)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Интеграция с  ЭДО (под заказ)</a:t>
            </a: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4" name="Рисунок 93" descr="принте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093" y="4930300"/>
            <a:ext cx="991307" cy="759299"/>
          </a:xfrm>
          <a:prstGeom prst="rect">
            <a:avLst/>
          </a:prstGeom>
        </p:spPr>
      </p:pic>
      <p:pic>
        <p:nvPicPr>
          <p:cNvPr id="95" name="Рисунок 94" descr="газел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4455" y="660400"/>
            <a:ext cx="948840" cy="711199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5562600" y="1837474"/>
            <a:ext cx="241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Приложение для водителя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97" name="Rectangle 7"/>
          <p:cNvSpPr/>
          <p:nvPr/>
        </p:nvSpPr>
        <p:spPr>
          <a:xfrm>
            <a:off x="4470400" y="18588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562600" y="2433817"/>
            <a:ext cx="23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Список заказов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Выполнение заказа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Учет тары, денег</a:t>
            </a: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575300" y="32598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После выезда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08" name="Rectangle 7"/>
          <p:cNvSpPr/>
          <p:nvPr/>
        </p:nvSpPr>
        <p:spPr>
          <a:xfrm>
            <a:off x="4470400" y="32812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5575300" y="3589517"/>
            <a:ext cx="23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Статус заказов  в Водяном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Положение машин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Дополнительные заказы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СМС клиенту</a:t>
            </a:r>
          </a:p>
        </p:txBody>
      </p:sp>
      <p:pic>
        <p:nvPicPr>
          <p:cNvPr id="113" name="Рисунок 112" descr="sm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901" y="3543300"/>
            <a:ext cx="1399823" cy="787400"/>
          </a:xfrm>
          <a:prstGeom prst="rect">
            <a:avLst/>
          </a:prstGeom>
        </p:spPr>
      </p:pic>
      <p:pic>
        <p:nvPicPr>
          <p:cNvPr id="115" name="Рисунок 114" descr="заказы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9000" y="1955801"/>
            <a:ext cx="660400" cy="1100666"/>
          </a:xfrm>
          <a:prstGeom prst="rect">
            <a:avLst/>
          </a:prstGeom>
        </p:spPr>
      </p:pic>
      <p:pic>
        <p:nvPicPr>
          <p:cNvPr id="125" name="Рисунок 124" descr="мп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" y="1917700"/>
            <a:ext cx="988158" cy="1079500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9309100" y="4150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Учет тары, товаров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27" name="Rectangle 7"/>
          <p:cNvSpPr/>
          <p:nvPr/>
        </p:nvSpPr>
        <p:spPr>
          <a:xfrm>
            <a:off x="8216900" y="4364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9309100" y="744717"/>
            <a:ext cx="23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Тара у клиента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Залоговая тара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Продажа тары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Складской учет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9309100" y="18374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Продажи, расчеты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31" name="Rectangle 7"/>
          <p:cNvSpPr/>
          <p:nvPr/>
        </p:nvSpPr>
        <p:spPr>
          <a:xfrm>
            <a:off x="8216900" y="18588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9309100" y="2141717"/>
            <a:ext cx="2324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Банк-клиент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Учет платежей картами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Счета, накладные за месяц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продаж и другие отчеты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9321800" y="32598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Выгрузка в 1С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34" name="Rectangle 7"/>
          <p:cNvSpPr/>
          <p:nvPr/>
        </p:nvSpPr>
        <p:spPr>
          <a:xfrm>
            <a:off x="8216900" y="32812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9321800" y="3589517"/>
            <a:ext cx="23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Выгрузка накладных и других документов в базу 1С для бухгалтера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Достаточно базовой 1С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575300" y="46568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Онлайн-кассы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40" name="Rectangle 7"/>
          <p:cNvSpPr/>
          <p:nvPr/>
        </p:nvSpPr>
        <p:spPr>
          <a:xfrm>
            <a:off x="4470400" y="46782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5575300" y="4986517"/>
            <a:ext cx="23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офисе - ККМ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Атол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Штрих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Водитель с ККМ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Атол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(или без аппарата - чеки на почту, телефон)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321800" y="46568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И многое другое…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43" name="Rectangle 7"/>
          <p:cNvSpPr/>
          <p:nvPr/>
        </p:nvSpPr>
        <p:spPr>
          <a:xfrm>
            <a:off x="8216900" y="46782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9321800" y="4986517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Учет оборудования, услуг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Зарплата и прочие расходы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Расчет прибыли</a:t>
            </a:r>
          </a:p>
        </p:txBody>
      </p:sp>
      <p:pic>
        <p:nvPicPr>
          <p:cNvPr id="146" name="Рисунок 145" descr="машины на карте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54865" y="3474521"/>
            <a:ext cx="788705" cy="792679"/>
          </a:xfrm>
          <a:prstGeom prst="rect">
            <a:avLst/>
          </a:prstGeom>
        </p:spPr>
      </p:pic>
      <p:pic>
        <p:nvPicPr>
          <p:cNvPr id="147" name="Рисунок 146" descr="ККМ касс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4006" y="4914900"/>
            <a:ext cx="774294" cy="774294"/>
          </a:xfrm>
          <a:prstGeom prst="rect">
            <a:avLst/>
          </a:prstGeom>
        </p:spPr>
      </p:pic>
      <p:pic>
        <p:nvPicPr>
          <p:cNvPr id="149" name="Рисунок 148" descr="бутыль1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02650" y="535604"/>
            <a:ext cx="539750" cy="943946"/>
          </a:xfrm>
          <a:prstGeom prst="rect">
            <a:avLst/>
          </a:prstGeom>
        </p:spPr>
      </p:pic>
      <p:pic>
        <p:nvPicPr>
          <p:cNvPr id="150" name="Рисунок 149" descr="входящий звонок девушка с гарнитурой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8350" y="685800"/>
            <a:ext cx="806450" cy="806450"/>
          </a:xfrm>
          <a:prstGeom prst="rect">
            <a:avLst/>
          </a:prstGeom>
        </p:spPr>
      </p:pic>
      <p:pic>
        <p:nvPicPr>
          <p:cNvPr id="151" name="Рисунок 150" descr="Банковская карта csv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16677" y="2115127"/>
            <a:ext cx="892424" cy="567906"/>
          </a:xfrm>
          <a:prstGeom prst="rect">
            <a:avLst/>
          </a:prstGeom>
        </p:spPr>
      </p:pic>
      <p:pic>
        <p:nvPicPr>
          <p:cNvPr id="152" name="Рисунок 151" descr="желто-красная ручка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94701" y="4165600"/>
            <a:ext cx="798286" cy="101600"/>
          </a:xfrm>
          <a:prstGeom prst="rect">
            <a:avLst/>
          </a:prstGeom>
        </p:spPr>
      </p:pic>
      <p:pic>
        <p:nvPicPr>
          <p:cNvPr id="153" name="Рисунок 152" descr="желтая папка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45500" y="3505200"/>
            <a:ext cx="673100" cy="673100"/>
          </a:xfrm>
          <a:prstGeom prst="rect">
            <a:avLst/>
          </a:prstGeom>
        </p:spPr>
      </p:pic>
      <p:sp>
        <p:nvSpPr>
          <p:cNvPr id="158" name="TextBox 157"/>
          <p:cNvSpPr txBox="1"/>
          <p:nvPr/>
        </p:nvSpPr>
        <p:spPr>
          <a:xfrm>
            <a:off x="588410" y="6184900"/>
            <a:ext cx="7018890" cy="56347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85CC18"/>
            </a:solidFill>
          </a:ln>
        </p:spPr>
        <p:txBody>
          <a:bodyPr wrap="square" tIns="45720" bIns="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Возможности программы «Водяной»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4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342105"/>
            <a:ext cx="3276599" cy="549275"/>
          </a:xfrm>
        </p:spPr>
        <p:txBody>
          <a:bodyPr tIns="0" bIns="0"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ru-RU" dirty="0" smtClean="0"/>
              <a:t>Входящие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032000" y="2895600"/>
            <a:ext cx="479182" cy="5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Cargo P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988" y="2336616"/>
            <a:ext cx="1200512" cy="1168584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413000" y="3657600"/>
            <a:ext cx="242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 (Астериск  </a:t>
            </a:r>
          </a:p>
          <a:p>
            <a:r>
              <a:rPr lang="ru-RU" dirty="0" smtClean="0"/>
              <a:t>или виртуальная)</a:t>
            </a:r>
            <a:endParaRPr lang="ru-RU" dirty="0"/>
          </a:p>
        </p:txBody>
      </p:sp>
      <p:pic>
        <p:nvPicPr>
          <p:cNvPr id="71" name="Picture Placeholder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2" r="16172"/>
          <a:stretch/>
        </p:blipFill>
        <p:spPr>
          <a:xfrm>
            <a:off x="455086" y="2152426"/>
            <a:ext cx="1568666" cy="1568666"/>
          </a:xfrm>
          <a:prstGeom prst="flowChartConnector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622300" y="3708400"/>
            <a:ext cx="138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Клиент </a:t>
            </a:r>
          </a:p>
          <a:p>
            <a:r>
              <a:rPr lang="ru-RU" dirty="0" smtClean="0"/>
              <a:t>звонит 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6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5130800" y="1638300"/>
            <a:ext cx="1270000" cy="1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342105"/>
            <a:ext cx="3276599" cy="549275"/>
          </a:xfrm>
        </p:spPr>
        <p:txBody>
          <a:bodyPr tIns="0" bIns="0"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ru-RU" dirty="0" smtClean="0"/>
              <a:t>Входящие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Рисунок 11" descr="Лого 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8202" y="3213100"/>
            <a:ext cx="1193800" cy="1193800"/>
          </a:xfrm>
          <a:prstGeom prst="rect">
            <a:avLst/>
          </a:prstGeom>
        </p:spPr>
      </p:pic>
      <p:pic>
        <p:nvPicPr>
          <p:cNvPr id="21" name="Рисунок 20" descr="входящий звонок девушка с гарнитур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1150" y="1879600"/>
            <a:ext cx="806450" cy="806450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>
            <a:off x="2032000" y="2895600"/>
            <a:ext cx="479182" cy="5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Cargo 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988" y="2336616"/>
            <a:ext cx="1200512" cy="1168584"/>
          </a:xfrm>
          <a:prstGeom prst="rect">
            <a:avLst/>
          </a:prstGeom>
        </p:spPr>
      </p:pic>
      <p:cxnSp>
        <p:nvCxnSpPr>
          <p:cNvPr id="62" name="Прямая со стрелкой 61"/>
          <p:cNvCxnSpPr/>
          <p:nvPr/>
        </p:nvCxnSpPr>
        <p:spPr>
          <a:xfrm flipV="1">
            <a:off x="4025900" y="2489200"/>
            <a:ext cx="1016000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4038600" y="3327400"/>
            <a:ext cx="1016000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464300" y="19431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Оператор </a:t>
            </a:r>
          </a:p>
          <a:p>
            <a:r>
              <a:rPr lang="ru-RU" dirty="0" smtClean="0"/>
              <a:t>снимает </a:t>
            </a:r>
          </a:p>
          <a:p>
            <a:r>
              <a:rPr lang="ru-RU" dirty="0" smtClean="0"/>
              <a:t>трубку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6413500" y="3416300"/>
            <a:ext cx="1459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Программа </a:t>
            </a:r>
          </a:p>
          <a:p>
            <a:r>
              <a:rPr lang="ru-RU" dirty="0" smtClean="0"/>
              <a:t>открывает</a:t>
            </a:r>
          </a:p>
          <a:p>
            <a:r>
              <a:rPr lang="ru-RU" dirty="0" smtClean="0"/>
              <a:t>карточку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413000" y="3657600"/>
            <a:ext cx="242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 (Астериск  </a:t>
            </a:r>
          </a:p>
          <a:p>
            <a:r>
              <a:rPr lang="ru-RU" dirty="0" smtClean="0"/>
              <a:t>или виртуальная)</a:t>
            </a:r>
            <a:endParaRPr lang="ru-RU" dirty="0"/>
          </a:p>
        </p:txBody>
      </p:sp>
      <p:pic>
        <p:nvPicPr>
          <p:cNvPr id="71" name="Picture Placeholder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2" r="16172"/>
          <a:stretch/>
        </p:blipFill>
        <p:spPr>
          <a:xfrm>
            <a:off x="455086" y="2152426"/>
            <a:ext cx="1568666" cy="1568666"/>
          </a:xfrm>
          <a:prstGeom prst="flowChartConnector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622300" y="3708400"/>
            <a:ext cx="138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Клиент </a:t>
            </a:r>
          </a:p>
          <a:p>
            <a:r>
              <a:rPr lang="ru-RU" dirty="0" smtClean="0"/>
              <a:t>звонит 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6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5130800" y="1638300"/>
            <a:ext cx="1270000" cy="1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342105"/>
            <a:ext cx="3276599" cy="549275"/>
          </a:xfrm>
        </p:spPr>
        <p:txBody>
          <a:bodyPr tIns="0" bIns="0"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ru-RU" dirty="0" smtClean="0"/>
              <a:t>Входящие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Рисунок 11" descr="Лого 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8202" y="3213100"/>
            <a:ext cx="1193800" cy="1193800"/>
          </a:xfrm>
          <a:prstGeom prst="rect">
            <a:avLst/>
          </a:prstGeom>
        </p:spPr>
      </p:pic>
      <p:pic>
        <p:nvPicPr>
          <p:cNvPr id="21" name="Рисунок 20" descr="входящий звонок девушка с гарнитур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1150" y="1879600"/>
            <a:ext cx="806450" cy="806450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>
            <a:off x="2032000" y="2895600"/>
            <a:ext cx="479182" cy="5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Cargo 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988" y="2336616"/>
            <a:ext cx="1200512" cy="1168584"/>
          </a:xfrm>
          <a:prstGeom prst="rect">
            <a:avLst/>
          </a:prstGeom>
        </p:spPr>
      </p:pic>
      <p:cxnSp>
        <p:nvCxnSpPr>
          <p:cNvPr id="62" name="Прямая со стрелкой 61"/>
          <p:cNvCxnSpPr/>
          <p:nvPr/>
        </p:nvCxnSpPr>
        <p:spPr>
          <a:xfrm flipV="1">
            <a:off x="4025900" y="2489200"/>
            <a:ext cx="1016000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4038600" y="3327400"/>
            <a:ext cx="1016000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464300" y="19431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Оператор </a:t>
            </a:r>
          </a:p>
          <a:p>
            <a:r>
              <a:rPr lang="ru-RU" dirty="0" smtClean="0"/>
              <a:t>снимает </a:t>
            </a:r>
          </a:p>
          <a:p>
            <a:r>
              <a:rPr lang="ru-RU" dirty="0" smtClean="0"/>
              <a:t>трубку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6413500" y="3416300"/>
            <a:ext cx="1459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Программа </a:t>
            </a:r>
          </a:p>
          <a:p>
            <a:r>
              <a:rPr lang="ru-RU" dirty="0" smtClean="0"/>
              <a:t>открывает</a:t>
            </a:r>
          </a:p>
          <a:p>
            <a:r>
              <a:rPr lang="ru-RU" dirty="0" smtClean="0"/>
              <a:t>карточку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413000" y="3657600"/>
            <a:ext cx="242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 (Астериск  </a:t>
            </a:r>
          </a:p>
          <a:p>
            <a:r>
              <a:rPr lang="ru-RU" dirty="0" smtClean="0"/>
              <a:t>или виртуальная)</a:t>
            </a:r>
            <a:endParaRPr lang="ru-RU" dirty="0"/>
          </a:p>
        </p:txBody>
      </p:sp>
      <p:pic>
        <p:nvPicPr>
          <p:cNvPr id="71" name="Picture Placeholder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2" r="16172"/>
          <a:stretch/>
        </p:blipFill>
        <p:spPr>
          <a:xfrm>
            <a:off x="455086" y="2152426"/>
            <a:ext cx="1568666" cy="1568666"/>
          </a:xfrm>
          <a:prstGeom prst="flowChartConnector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622300" y="3708400"/>
            <a:ext cx="138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Клиент </a:t>
            </a:r>
          </a:p>
          <a:p>
            <a:r>
              <a:rPr lang="ru-RU" dirty="0" smtClean="0"/>
              <a:t>звонит нам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26450" y="1905000"/>
            <a:ext cx="3284932" cy="20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0" name="Прямая со стрелкой 79"/>
          <p:cNvCxnSpPr/>
          <p:nvPr/>
        </p:nvCxnSpPr>
        <p:spPr>
          <a:xfrm flipV="1">
            <a:off x="7543800" y="2984500"/>
            <a:ext cx="850900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8285353" y="4051300"/>
            <a:ext cx="2847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нажатию «Отгрузить»</a:t>
            </a:r>
          </a:p>
          <a:p>
            <a:r>
              <a:rPr lang="ru-RU" dirty="0" smtClean="0"/>
              <a:t>создается заполненная </a:t>
            </a:r>
          </a:p>
          <a:p>
            <a:r>
              <a:rPr lang="ru-RU" dirty="0" smtClean="0"/>
              <a:t>расходная накладная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6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0401" y="189705"/>
            <a:ext cx="2336799" cy="549275"/>
          </a:xfrm>
        </p:spPr>
        <p:txBody>
          <a:bodyPr tIns="0" bIns="0"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ru-RU" dirty="0" smtClean="0"/>
              <a:t>Отгрузка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" name="otgruzk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5300" y="88900"/>
            <a:ext cx="79375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5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4104105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Новые клиенты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95949" y="0"/>
            <a:ext cx="48960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37106" y="2810187"/>
            <a:ext cx="4140469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При  вводе нового адреса программа получает его координаты, и пытается указать маршрут (при наличии данных в базе).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Маршрут может быть, при необходимости, выбран оператором вручную .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При создании накладных для этого клиента будет указан его маршрут, по умолчанию, но логист может перераспределять маршруты по ситуации текущего дня.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7106" y="903378"/>
            <a:ext cx="398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Каждый адрес доставки относится к маршруту (зоне/ району города)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Рисунок 23" descr="Новый клиен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74" y="1198217"/>
            <a:ext cx="5734851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2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3701" y="558005"/>
            <a:ext cx="2806699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Ввод нового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novk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568" y="1"/>
            <a:ext cx="8119532" cy="60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2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CC18"/>
      </a:accent1>
      <a:accent2>
        <a:srgbClr val="00B050"/>
      </a:accent2>
      <a:accent3>
        <a:srgbClr val="757070"/>
      </a:accent3>
      <a:accent4>
        <a:srgbClr val="AEABAB"/>
      </a:accent4>
      <a:accent5>
        <a:srgbClr val="D0CECE"/>
      </a:accent5>
      <a:accent6>
        <a:srgbClr val="D8D8D8"/>
      </a:accent6>
      <a:hlink>
        <a:srgbClr val="7F7F7F"/>
      </a:hlink>
      <a:folHlink>
        <a:srgbClr val="538135"/>
      </a:folHlink>
    </a:clrScheme>
    <a:fontScheme name="Custom 6">
      <a:majorFont>
        <a:latin typeface="Nunito Sans Bol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6599</TotalTime>
  <Words>1163</Words>
  <Application>Microsoft Office PowerPoint</Application>
  <PresentationFormat>Произвольный</PresentationFormat>
  <Paragraphs>247</Paragraphs>
  <Slides>26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Что улучшаем?</vt:lpstr>
      <vt:lpstr>Слайд 3</vt:lpstr>
      <vt:lpstr>Входящие</vt:lpstr>
      <vt:lpstr>Входящие</vt:lpstr>
      <vt:lpstr>Входящие</vt:lpstr>
      <vt:lpstr>Отгрузка</vt:lpstr>
      <vt:lpstr>Новые клиенты</vt:lpstr>
      <vt:lpstr>Ввод нового</vt:lpstr>
      <vt:lpstr>Телефония</vt:lpstr>
      <vt:lpstr>Исходящие</vt:lpstr>
      <vt:lpstr>Планирование доставки</vt:lpstr>
      <vt:lpstr>Сайты и приложения</vt:lpstr>
      <vt:lpstr>Предзаявки</vt:lpstr>
      <vt:lpstr>Маршруты</vt:lpstr>
      <vt:lpstr>Маршруты</vt:lpstr>
      <vt:lpstr>Обработка формирования ведомостей</vt:lpstr>
      <vt:lpstr>Печать документов</vt:lpstr>
      <vt:lpstr>Приложение для водителей</vt:lpstr>
      <vt:lpstr>Онлайн-кассы</vt:lpstr>
      <vt:lpstr>Электронный чек </vt:lpstr>
      <vt:lpstr>После выезда</vt:lpstr>
      <vt:lpstr>Учет тары, наличных</vt:lpstr>
      <vt:lpstr>Для директора, бухгалтера</vt:lpstr>
      <vt:lpstr>Преимущества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TheCreative</dc:creator>
  <cp:lastModifiedBy>GT</cp:lastModifiedBy>
  <cp:revision>318</cp:revision>
  <dcterms:created xsi:type="dcterms:W3CDTF">2017-10-01T10:28:27Z</dcterms:created>
  <dcterms:modified xsi:type="dcterms:W3CDTF">2019-03-26T10:40:39Z</dcterms:modified>
</cp:coreProperties>
</file>